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8" r:id="rId3"/>
    <p:sldId id="259" r:id="rId4"/>
    <p:sldId id="261" r:id="rId5"/>
    <p:sldId id="266" r:id="rId6"/>
    <p:sldId id="262" r:id="rId7"/>
    <p:sldId id="270" r:id="rId8"/>
    <p:sldId id="263" r:id="rId9"/>
    <p:sldId id="268" r:id="rId10"/>
    <p:sldId id="264" r:id="rId11"/>
    <p:sldId id="269" r:id="rId12"/>
    <p:sldId id="26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5E66AE-01AA-49A0-99D8-46D984D6DA2F}" v="17" dt="2021-06-01T00:57:04.8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43" d="100"/>
          <a:sy n="43" d="100"/>
        </p:scale>
        <p:origin x="1258" y="8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E95E66AE-01AA-49A0-99D8-46D984D6DA2F}"/>
    <pc:docChg chg="modSld">
      <pc:chgData name="EunJung Jung" userId="248185fc106a8be5" providerId="LiveId" clId="{E95E66AE-01AA-49A0-99D8-46D984D6DA2F}" dt="2021-06-01T00:57:04.866" v="51"/>
      <pc:docMkLst>
        <pc:docMk/>
      </pc:docMkLst>
      <pc:sldChg chg="addSp modSp modAnim modNotesTx">
        <pc:chgData name="EunJung Jung" userId="248185fc106a8be5" providerId="LiveId" clId="{E95E66AE-01AA-49A0-99D8-46D984D6DA2F}" dt="2021-05-31T23:13:43.316" v="1"/>
        <pc:sldMkLst>
          <pc:docMk/>
          <pc:sldMk cId="3484019451" sldId="256"/>
        </pc:sldMkLst>
        <pc:picChg chg="add mod">
          <ac:chgData name="EunJung Jung" userId="248185fc106a8be5" providerId="LiveId" clId="{E95E66AE-01AA-49A0-99D8-46D984D6DA2F}" dt="2021-05-31T23:13:16.357" v="0"/>
          <ac:picMkLst>
            <pc:docMk/>
            <pc:sldMk cId="3484019451" sldId="256"/>
            <ac:picMk id="3" creationId="{2FE31E7F-913D-474F-8AE8-0440E661DBAD}"/>
          </ac:picMkLst>
        </pc:picChg>
      </pc:sldChg>
      <pc:sldChg chg="modSp mod modNotesTx">
        <pc:chgData name="EunJung Jung" userId="248185fc106a8be5" providerId="LiveId" clId="{E95E66AE-01AA-49A0-99D8-46D984D6DA2F}" dt="2021-06-01T00:49:32.020" v="5" actId="1076"/>
        <pc:sldMkLst>
          <pc:docMk/>
          <pc:sldMk cId="823297625" sldId="258"/>
        </pc:sldMkLst>
        <pc:picChg chg="mod">
          <ac:chgData name="EunJung Jung" userId="248185fc106a8be5" providerId="LiveId" clId="{E95E66AE-01AA-49A0-99D8-46D984D6DA2F}" dt="2021-06-01T00:49:32.020" v="5" actId="1076"/>
          <ac:picMkLst>
            <pc:docMk/>
            <pc:sldMk cId="823297625" sldId="258"/>
            <ac:picMk id="3" creationId="{1E691A53-F440-4A54-A5CF-A13AD0067495}"/>
          </ac:picMkLst>
        </pc:picChg>
      </pc:sldChg>
      <pc:sldChg chg="modSp mod modNotesTx">
        <pc:chgData name="EunJung Jung" userId="248185fc106a8be5" providerId="LiveId" clId="{E95E66AE-01AA-49A0-99D8-46D984D6DA2F}" dt="2021-06-01T00:49:56.067" v="7"/>
        <pc:sldMkLst>
          <pc:docMk/>
          <pc:sldMk cId="3105451919" sldId="259"/>
        </pc:sldMkLst>
        <pc:picChg chg="mod">
          <ac:chgData name="EunJung Jung" userId="248185fc106a8be5" providerId="LiveId" clId="{E95E66AE-01AA-49A0-99D8-46D984D6DA2F}" dt="2021-06-01T00:49:45.571" v="6" actId="1076"/>
          <ac:picMkLst>
            <pc:docMk/>
            <pc:sldMk cId="3105451919" sldId="259"/>
            <ac:picMk id="3" creationId="{3AA2A1B4-3DE8-4698-A516-267776A4CB0C}"/>
          </ac:picMkLst>
        </pc:picChg>
      </pc:sldChg>
      <pc:sldChg chg="modSp mod modAnim modNotesTx">
        <pc:chgData name="EunJung Jung" userId="248185fc106a8be5" providerId="LiveId" clId="{E95E66AE-01AA-49A0-99D8-46D984D6DA2F}" dt="2021-06-01T00:54:08.946" v="48"/>
        <pc:sldMkLst>
          <pc:docMk/>
          <pc:sldMk cId="2846332458" sldId="260"/>
        </pc:sldMkLst>
        <pc:picChg chg="mod">
          <ac:chgData name="EunJung Jung" userId="248185fc106a8be5" providerId="LiveId" clId="{E95E66AE-01AA-49A0-99D8-46D984D6DA2F}" dt="2021-06-01T00:53:24.118" v="44" actId="1076"/>
          <ac:picMkLst>
            <pc:docMk/>
            <pc:sldMk cId="2846332458" sldId="260"/>
            <ac:picMk id="3" creationId="{8CCAAA78-B645-40FD-AFB5-930E674E7D62}"/>
          </ac:picMkLst>
        </pc:picChg>
      </pc:sldChg>
      <pc:sldChg chg="modSp mod modNotesTx">
        <pc:chgData name="EunJung Jung" userId="248185fc106a8be5" providerId="LiveId" clId="{E95E66AE-01AA-49A0-99D8-46D984D6DA2F}" dt="2021-06-01T00:50:23.342" v="11" actId="1076"/>
        <pc:sldMkLst>
          <pc:docMk/>
          <pc:sldMk cId="1503784599" sldId="261"/>
        </pc:sldMkLst>
        <pc:picChg chg="mod">
          <ac:chgData name="EunJung Jung" userId="248185fc106a8be5" providerId="LiveId" clId="{E95E66AE-01AA-49A0-99D8-46D984D6DA2F}" dt="2021-06-01T00:50:23.342" v="11" actId="1076"/>
          <ac:picMkLst>
            <pc:docMk/>
            <pc:sldMk cId="1503784599" sldId="261"/>
            <ac:picMk id="9" creationId="{4B2328DC-987C-4F8F-A0EE-9C85F831C998}"/>
          </ac:picMkLst>
        </pc:picChg>
      </pc:sldChg>
      <pc:sldChg chg="modSp mod modNotesTx">
        <pc:chgData name="EunJung Jung" userId="248185fc106a8be5" providerId="LiveId" clId="{E95E66AE-01AA-49A0-99D8-46D984D6DA2F}" dt="2021-06-01T00:51:01.392" v="19" actId="20577"/>
        <pc:sldMkLst>
          <pc:docMk/>
          <pc:sldMk cId="2349482303" sldId="262"/>
        </pc:sldMkLst>
        <pc:picChg chg="mod">
          <ac:chgData name="EunJung Jung" userId="248185fc106a8be5" providerId="LiveId" clId="{E95E66AE-01AA-49A0-99D8-46D984D6DA2F}" dt="2021-06-01T00:50:57.493" v="16" actId="1076"/>
          <ac:picMkLst>
            <pc:docMk/>
            <pc:sldMk cId="2349482303" sldId="262"/>
            <ac:picMk id="6" creationId="{D70C9CDE-7389-43EC-9935-97885D2426F9}"/>
          </ac:picMkLst>
        </pc:picChg>
      </pc:sldChg>
      <pc:sldChg chg="modSp mod modNotesTx">
        <pc:chgData name="EunJung Jung" userId="248185fc106a8be5" providerId="LiveId" clId="{E95E66AE-01AA-49A0-99D8-46D984D6DA2F}" dt="2021-06-01T00:52:02.160" v="31" actId="20577"/>
        <pc:sldMkLst>
          <pc:docMk/>
          <pc:sldMk cId="2796745530" sldId="263"/>
        </pc:sldMkLst>
        <pc:picChg chg="mod">
          <ac:chgData name="EunJung Jung" userId="248185fc106a8be5" providerId="LiveId" clId="{E95E66AE-01AA-49A0-99D8-46D984D6DA2F}" dt="2021-06-01T00:51:35.460" v="24" actId="1076"/>
          <ac:picMkLst>
            <pc:docMk/>
            <pc:sldMk cId="2796745530" sldId="263"/>
            <ac:picMk id="6" creationId="{6198FCA4-BAD6-4E04-B288-B82EB294AC07}"/>
          </ac:picMkLst>
        </pc:picChg>
      </pc:sldChg>
      <pc:sldChg chg="modSp mod modNotesTx">
        <pc:chgData name="EunJung Jung" userId="248185fc106a8be5" providerId="LiveId" clId="{E95E66AE-01AA-49A0-99D8-46D984D6DA2F}" dt="2021-06-01T00:53:02.727" v="39" actId="1076"/>
        <pc:sldMkLst>
          <pc:docMk/>
          <pc:sldMk cId="182271439" sldId="264"/>
        </pc:sldMkLst>
        <pc:picChg chg="mod">
          <ac:chgData name="EunJung Jung" userId="248185fc106a8be5" providerId="LiveId" clId="{E95E66AE-01AA-49A0-99D8-46D984D6DA2F}" dt="2021-06-01T00:53:02.727" v="39" actId="1076"/>
          <ac:picMkLst>
            <pc:docMk/>
            <pc:sldMk cId="182271439" sldId="264"/>
            <ac:picMk id="9" creationId="{2A0EF070-08AF-49D3-BCA6-28FCAD2C7B57}"/>
          </ac:picMkLst>
        </pc:picChg>
      </pc:sldChg>
      <pc:sldChg chg="modSp mod modNotesTx">
        <pc:chgData name="EunJung Jung" userId="248185fc106a8be5" providerId="LiveId" clId="{E95E66AE-01AA-49A0-99D8-46D984D6DA2F}" dt="2021-06-01T00:50:50.339" v="15" actId="1076"/>
        <pc:sldMkLst>
          <pc:docMk/>
          <pc:sldMk cId="3632610440" sldId="266"/>
        </pc:sldMkLst>
        <pc:picChg chg="mod">
          <ac:chgData name="EunJung Jung" userId="248185fc106a8be5" providerId="LiveId" clId="{E95E66AE-01AA-49A0-99D8-46D984D6DA2F}" dt="2021-06-01T00:50:50.339" v="15" actId="1076"/>
          <ac:picMkLst>
            <pc:docMk/>
            <pc:sldMk cId="3632610440" sldId="266"/>
            <ac:picMk id="3" creationId="{87EBFFCB-575D-4BA0-8376-1797CBEEBC40}"/>
          </ac:picMkLst>
        </pc:picChg>
      </pc:sldChg>
      <pc:sldChg chg="modSp mod modAnim modNotesTx">
        <pc:chgData name="EunJung Jung" userId="248185fc106a8be5" providerId="LiveId" clId="{E95E66AE-01AA-49A0-99D8-46D984D6DA2F}" dt="2021-06-01T00:54:26.996" v="50"/>
        <pc:sldMkLst>
          <pc:docMk/>
          <pc:sldMk cId="576017960" sldId="268"/>
        </pc:sldMkLst>
        <pc:picChg chg="mod">
          <ac:chgData name="EunJung Jung" userId="248185fc106a8be5" providerId="LiveId" clId="{E95E66AE-01AA-49A0-99D8-46D984D6DA2F}" dt="2021-06-01T00:52:25.508" v="35" actId="1076"/>
          <ac:picMkLst>
            <pc:docMk/>
            <pc:sldMk cId="576017960" sldId="268"/>
            <ac:picMk id="3" creationId="{2FB6D4C8-C488-4296-B0E3-A12EB84DD596}"/>
          </ac:picMkLst>
        </pc:picChg>
      </pc:sldChg>
      <pc:sldChg chg="modSp mod modAnim modNotesTx">
        <pc:chgData name="EunJung Jung" userId="248185fc106a8be5" providerId="LiveId" clId="{E95E66AE-01AA-49A0-99D8-46D984D6DA2F}" dt="2021-06-01T00:54:16.763" v="49"/>
        <pc:sldMkLst>
          <pc:docMk/>
          <pc:sldMk cId="2630105499" sldId="269"/>
        </pc:sldMkLst>
        <pc:picChg chg="mod">
          <ac:chgData name="EunJung Jung" userId="248185fc106a8be5" providerId="LiveId" clId="{E95E66AE-01AA-49A0-99D8-46D984D6DA2F}" dt="2021-06-01T00:53:18.773" v="43" actId="1076"/>
          <ac:picMkLst>
            <pc:docMk/>
            <pc:sldMk cId="2630105499" sldId="269"/>
            <ac:picMk id="3" creationId="{5D6065C2-7794-4501-8D45-7E269673F0AA}"/>
          </ac:picMkLst>
        </pc:picChg>
      </pc:sldChg>
      <pc:sldChg chg="modSp mod modAnim modNotesTx">
        <pc:chgData name="EunJung Jung" userId="248185fc106a8be5" providerId="LiveId" clId="{E95E66AE-01AA-49A0-99D8-46D984D6DA2F}" dt="2021-06-01T00:57:04.866" v="51"/>
        <pc:sldMkLst>
          <pc:docMk/>
          <pc:sldMk cId="3744248748" sldId="270"/>
        </pc:sldMkLst>
        <pc:picChg chg="mod">
          <ac:chgData name="EunJung Jung" userId="248185fc106a8be5" providerId="LiveId" clId="{E95E66AE-01AA-49A0-99D8-46D984D6DA2F}" dt="2021-06-01T00:51:08.436" v="20" actId="1076"/>
          <ac:picMkLst>
            <pc:docMk/>
            <pc:sldMk cId="3744248748" sldId="270"/>
            <ac:picMk id="3" creationId="{CBFF5B2D-707B-4A6C-A8DC-FDB256E9959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4B916-705F-4341-B911-1F39CC797B0A}" type="datetimeFigureOut">
              <a:rPr lang="en-US" smtClean="0"/>
              <a:t>5/31/2021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659F4F-FC83-46B8-9411-C56D264EE931}" type="slidenum">
              <a:rPr lang="en-US" smtClean="0"/>
              <a:t>‹#›</a:t>
            </a:fld>
            <a:endParaRPr lang="en-US"/>
          </a:p>
        </p:txBody>
      </p:sp>
    </p:spTree>
    <p:extLst>
      <p:ext uri="{BB962C8B-B14F-4D97-AF65-F5344CB8AC3E}">
        <p14:creationId xmlns:p14="http://schemas.microsoft.com/office/powerpoint/2010/main" val="3852515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200" b="0" i="0" u="none" strike="noStrike" dirty="0">
                <a:solidFill>
                  <a:srgbClr val="000000"/>
                </a:solidFill>
                <a:effectLst/>
                <a:latin typeface="Arial" panose="020B0604020202020204" pitchFamily="34" charset="0"/>
              </a:rPr>
              <a:t>한인 이민사</a:t>
            </a:r>
            <a:endParaRPr lang="ko-KR" altLang="en-US" b="0" dirty="0">
              <a:effectLst/>
            </a:endParaRPr>
          </a:p>
          <a:p>
            <a:pPr rtl="0"/>
            <a:r>
              <a:rPr lang="en-US" sz="1200" b="0" i="0" u="none" strike="noStrike" dirty="0">
                <a:solidFill>
                  <a:srgbClr val="202124"/>
                </a:solidFill>
                <a:effectLst/>
                <a:latin typeface="Arial" panose="020B0604020202020204" pitchFamily="34" charset="0"/>
              </a:rPr>
              <a:t>Korean immigration history</a:t>
            </a:r>
            <a:endParaRPr lang="en-US" dirty="0"/>
          </a:p>
        </p:txBody>
      </p:sp>
      <p:sp>
        <p:nvSpPr>
          <p:cNvPr id="4" name="Slide Number Placeholder 3"/>
          <p:cNvSpPr>
            <a:spLocks noGrp="1"/>
          </p:cNvSpPr>
          <p:nvPr>
            <p:ph type="sldNum" sz="quarter" idx="5"/>
          </p:nvPr>
        </p:nvSpPr>
        <p:spPr/>
        <p:txBody>
          <a:bodyPr/>
          <a:lstStyle/>
          <a:p>
            <a:fld id="{38659F4F-FC83-46B8-9411-C56D264EE931}" type="slidenum">
              <a:rPr lang="en-US" smtClean="0"/>
              <a:t>1</a:t>
            </a:fld>
            <a:endParaRPr lang="en-US"/>
          </a:p>
        </p:txBody>
      </p:sp>
    </p:spTree>
    <p:extLst>
      <p:ext uri="{BB962C8B-B14F-4D97-AF65-F5344CB8AC3E}">
        <p14:creationId xmlns:p14="http://schemas.microsoft.com/office/powerpoint/2010/main" val="1303705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Let’s learn about the independence activists who worked outside of Korea, </a:t>
            </a:r>
            <a:r>
              <a:rPr lang="ko-KR" altLang="en-US" sz="1800" b="0" i="0" u="none" strike="noStrike" dirty="0">
                <a:solidFill>
                  <a:srgbClr val="202124"/>
                </a:solidFill>
                <a:effectLst/>
                <a:latin typeface="Arial" panose="020B0604020202020204" pitchFamily="34" charset="0"/>
              </a:rPr>
              <a:t>안창호 </a:t>
            </a:r>
            <a:r>
              <a:rPr lang="en-US" sz="1800" b="0" i="0" u="none" strike="noStrike" dirty="0">
                <a:solidFill>
                  <a:srgbClr val="202124"/>
                </a:solidFill>
                <a:effectLst/>
                <a:latin typeface="Arial" panose="020B0604020202020204" pitchFamily="34" charset="0"/>
              </a:rPr>
              <a:t>and </a:t>
            </a:r>
            <a:r>
              <a:rPr lang="ko-KR" altLang="en-US" sz="1800" b="0" i="0" u="none" strike="noStrike" dirty="0">
                <a:solidFill>
                  <a:srgbClr val="202124"/>
                </a:solidFill>
                <a:effectLst/>
                <a:latin typeface="Arial" panose="020B0604020202020204" pitchFamily="34" charset="0"/>
              </a:rPr>
              <a:t>김구</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After immigrating to the United States, </a:t>
            </a:r>
            <a:r>
              <a:rPr lang="ko-KR" altLang="en-US" sz="1800" b="0" i="0" u="none" strike="noStrike" dirty="0">
                <a:solidFill>
                  <a:srgbClr val="202124"/>
                </a:solidFill>
                <a:effectLst/>
                <a:latin typeface="Arial" panose="020B0604020202020204" pitchFamily="34" charset="0"/>
              </a:rPr>
              <a:t>안창호 </a:t>
            </a:r>
            <a:r>
              <a:rPr lang="en-US" sz="1800" b="0" i="0" u="none" strike="noStrike" dirty="0">
                <a:solidFill>
                  <a:srgbClr val="202124"/>
                </a:solidFill>
                <a:effectLst/>
                <a:latin typeface="Arial" panose="020B0604020202020204" pitchFamily="34" charset="0"/>
              </a:rPr>
              <a:t>founded the Young Korean Academy in San Francisco, called </a:t>
            </a:r>
            <a:r>
              <a:rPr lang="ko-KR" altLang="en-US" sz="1800" b="0" i="0" u="none" strike="noStrike" dirty="0">
                <a:solidFill>
                  <a:srgbClr val="202124"/>
                </a:solidFill>
                <a:effectLst/>
                <a:latin typeface="Arial" panose="020B0604020202020204" pitchFamily="34" charset="0"/>
              </a:rPr>
              <a:t>흥사단</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Then, he went to China and continued the independence movement, where he served as Prime Minister for the Provisional Government of the Republic of Korea.</a:t>
            </a:r>
            <a:endParaRPr lang="en-US" b="0" dirty="0">
              <a:effectLst/>
            </a:endParaRPr>
          </a:p>
          <a:p>
            <a:pPr rtl="0">
              <a:spcBef>
                <a:spcPts val="0"/>
              </a:spcBef>
              <a:spcAft>
                <a:spcPts val="0"/>
              </a:spcAft>
            </a:pPr>
            <a:r>
              <a:rPr lang="en-US" sz="1800" b="0" i="0" u="none" strike="noStrike" dirty="0">
                <a:solidFill>
                  <a:srgbClr val="202124"/>
                </a:solidFill>
                <a:effectLst/>
                <a:latin typeface="Arial" panose="020B0604020202020204" pitchFamily="34" charset="0"/>
              </a:rPr>
              <a:t>Independence activist </a:t>
            </a:r>
            <a:r>
              <a:rPr lang="ko-KR" altLang="en-US" sz="1800" b="0" i="0" u="none" strike="noStrike" dirty="0">
                <a:solidFill>
                  <a:srgbClr val="202124"/>
                </a:solidFill>
                <a:effectLst/>
                <a:latin typeface="Arial" panose="020B0604020202020204" pitchFamily="34" charset="0"/>
              </a:rPr>
              <a:t>김구 </a:t>
            </a:r>
            <a:r>
              <a:rPr lang="en-US" sz="1800" b="0" i="0" u="none" strike="noStrike" dirty="0">
                <a:solidFill>
                  <a:srgbClr val="202124"/>
                </a:solidFill>
                <a:effectLst/>
                <a:latin typeface="Arial" panose="020B0604020202020204" pitchFamily="34" charset="0"/>
              </a:rPr>
              <a:t>was president of </a:t>
            </a:r>
            <a:r>
              <a:rPr lang="ko-KR" altLang="en-US" sz="1800" b="0" i="0" u="none" strike="noStrike" dirty="0">
                <a:solidFill>
                  <a:srgbClr val="202124"/>
                </a:solidFill>
                <a:effectLst/>
                <a:latin typeface="Arial" panose="020B0604020202020204" pitchFamily="34" charset="0"/>
              </a:rPr>
              <a:t>대한민국 임시정부 </a:t>
            </a:r>
            <a:r>
              <a:rPr lang="en-US" sz="1800" b="0" i="0" u="none" strike="noStrike" dirty="0">
                <a:solidFill>
                  <a:srgbClr val="202124"/>
                </a:solidFill>
                <a:effectLst/>
                <a:latin typeface="Arial" panose="020B0604020202020204" pitchFamily="34" charset="0"/>
              </a:rPr>
              <a:t>and he supported many independence activists.</a:t>
            </a:r>
            <a:endParaRPr lang="en-US" b="0" dirty="0">
              <a:effectLst/>
            </a:endParaRPr>
          </a:p>
          <a:p>
            <a:pPr rtl="0"/>
            <a:r>
              <a:rPr lang="en-US" sz="1800" b="0" i="0" u="none" strike="noStrike" dirty="0">
                <a:solidFill>
                  <a:srgbClr val="202124"/>
                </a:solidFill>
                <a:effectLst/>
                <a:latin typeface="Arial" panose="020B0604020202020204" pitchFamily="34" charset="0"/>
              </a:rPr>
              <a:t>You can see </a:t>
            </a:r>
            <a:r>
              <a:rPr lang="ko-KR" altLang="en-US" sz="1800" b="0" i="0" u="none" strike="noStrike" dirty="0">
                <a:solidFill>
                  <a:srgbClr val="202124"/>
                </a:solidFill>
                <a:effectLst/>
                <a:latin typeface="Arial" panose="020B0604020202020204" pitchFamily="34" charset="0"/>
              </a:rPr>
              <a:t>안창호 </a:t>
            </a:r>
            <a:r>
              <a:rPr lang="en-US" sz="1800" b="0" i="0" u="none" strike="noStrike" dirty="0">
                <a:solidFill>
                  <a:srgbClr val="202124"/>
                </a:solidFill>
                <a:effectLst/>
                <a:latin typeface="Arial" panose="020B0604020202020204" pitchFamily="34" charset="0"/>
              </a:rPr>
              <a:t>in the top two pictures. The bottom left is a picture of </a:t>
            </a:r>
            <a:r>
              <a:rPr lang="ko-KR" altLang="en-US" sz="1800" b="0" i="0" u="none" strike="noStrike" dirty="0">
                <a:solidFill>
                  <a:srgbClr val="202124"/>
                </a:solidFill>
                <a:effectLst/>
                <a:latin typeface="Arial" panose="020B0604020202020204" pitchFamily="34" charset="0"/>
              </a:rPr>
              <a:t>김구</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and the bottom right is </a:t>
            </a:r>
            <a:r>
              <a:rPr lang="ko-KR" altLang="en-US" sz="1800" b="0" i="0" u="none" strike="noStrike" dirty="0">
                <a:solidFill>
                  <a:srgbClr val="202124"/>
                </a:solidFill>
                <a:effectLst/>
                <a:latin typeface="Arial" panose="020B0604020202020204" pitchFamily="34" charset="0"/>
              </a:rPr>
              <a:t>김구 </a:t>
            </a:r>
            <a:r>
              <a:rPr lang="en-US" sz="1800" b="0" i="0" u="none" strike="noStrike" dirty="0">
                <a:solidFill>
                  <a:srgbClr val="202124"/>
                </a:solidFill>
                <a:effectLst/>
                <a:latin typeface="Arial" panose="020B0604020202020204" pitchFamily="34" charset="0"/>
              </a:rPr>
              <a:t>and </a:t>
            </a:r>
            <a:r>
              <a:rPr lang="ko-KR" altLang="en-US" sz="1800" b="0" i="0" u="none" strike="noStrike" dirty="0">
                <a:solidFill>
                  <a:srgbClr val="202124"/>
                </a:solidFill>
                <a:effectLst/>
                <a:latin typeface="Arial" panose="020B0604020202020204" pitchFamily="34" charset="0"/>
              </a:rPr>
              <a:t>윤봉길 </a:t>
            </a:r>
            <a:r>
              <a:rPr lang="en-US" sz="1800" b="0" i="0" u="none" strike="noStrike" dirty="0">
                <a:solidFill>
                  <a:srgbClr val="202124"/>
                </a:solidFill>
                <a:effectLst/>
                <a:latin typeface="Arial" panose="020B0604020202020204" pitchFamily="34" charset="0"/>
              </a:rPr>
              <a:t>who succeeded in throwing bombs at the Japanese Festival held in Hongkou Park under the direction of </a:t>
            </a:r>
            <a:r>
              <a:rPr lang="ko-KR" altLang="en-US" sz="1800" b="0" i="0" u="none" strike="noStrike" dirty="0">
                <a:solidFill>
                  <a:srgbClr val="202124"/>
                </a:solidFill>
                <a:effectLst/>
                <a:latin typeface="Arial" panose="020B0604020202020204" pitchFamily="34" charset="0"/>
              </a:rPr>
              <a:t>김구</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10</a:t>
            </a:fld>
            <a:endParaRPr lang="en-US"/>
          </a:p>
        </p:txBody>
      </p:sp>
    </p:spTree>
    <p:extLst>
      <p:ext uri="{BB962C8B-B14F-4D97-AF65-F5344CB8AC3E}">
        <p14:creationId xmlns:p14="http://schemas.microsoft.com/office/powerpoint/2010/main" val="166744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Let’s watch a video of independence activist </a:t>
            </a:r>
            <a:r>
              <a:rPr lang="ko-KR" altLang="en-US" sz="1800" b="0" i="0" u="none" strike="noStrike" dirty="0">
                <a:solidFill>
                  <a:srgbClr val="202124"/>
                </a:solidFill>
                <a:effectLst/>
                <a:latin typeface="Arial" panose="020B0604020202020204" pitchFamily="34" charset="0"/>
              </a:rPr>
              <a:t>안창호</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11</a:t>
            </a:fld>
            <a:endParaRPr lang="en-US"/>
          </a:p>
        </p:txBody>
      </p:sp>
    </p:spTree>
    <p:extLst>
      <p:ext uri="{BB962C8B-B14F-4D97-AF65-F5344CB8AC3E}">
        <p14:creationId xmlns:p14="http://schemas.microsoft.com/office/powerpoint/2010/main" val="224091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This is a short clip from the Korean show, </a:t>
            </a:r>
            <a:r>
              <a:rPr lang="ko-KR" altLang="en-US" sz="1800" b="0" i="0" u="none" strike="noStrike" dirty="0">
                <a:solidFill>
                  <a:srgbClr val="202124"/>
                </a:solidFill>
                <a:effectLst/>
                <a:latin typeface="Arial" panose="020B0604020202020204" pitchFamily="34" charset="0"/>
              </a:rPr>
              <a:t>무한도전 </a:t>
            </a:r>
            <a:r>
              <a:rPr lang="en-US" sz="1800" b="0" i="0" u="none" strike="noStrike" dirty="0">
                <a:solidFill>
                  <a:srgbClr val="202124"/>
                </a:solidFill>
                <a:effectLst/>
                <a:latin typeface="Arial" panose="020B0604020202020204" pitchFamily="34" charset="0"/>
              </a:rPr>
              <a:t>about independence activists </a:t>
            </a:r>
            <a:r>
              <a:rPr lang="ko-KR" altLang="en-US" sz="1800" b="0" i="0" u="none" strike="noStrike" dirty="0">
                <a:solidFill>
                  <a:srgbClr val="202124"/>
                </a:solidFill>
                <a:effectLst/>
                <a:latin typeface="Arial" panose="020B0604020202020204" pitchFamily="34" charset="0"/>
              </a:rPr>
              <a:t>김구 </a:t>
            </a:r>
            <a:r>
              <a:rPr lang="en-US" sz="1800" b="0" i="0" u="none" strike="noStrike" dirty="0">
                <a:solidFill>
                  <a:srgbClr val="202124"/>
                </a:solidFill>
                <a:effectLst/>
                <a:latin typeface="Arial" panose="020B0604020202020204" pitchFamily="34" charset="0"/>
              </a:rPr>
              <a:t>and </a:t>
            </a:r>
            <a:r>
              <a:rPr lang="ko-KR" altLang="en-US" sz="1800" b="0" i="0" u="none" strike="noStrike" dirty="0">
                <a:solidFill>
                  <a:srgbClr val="202124"/>
                </a:solidFill>
                <a:effectLst/>
                <a:latin typeface="Arial" panose="020B0604020202020204" pitchFamily="34" charset="0"/>
              </a:rPr>
              <a:t>윤봉길</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12</a:t>
            </a:fld>
            <a:endParaRPr lang="en-US"/>
          </a:p>
        </p:txBody>
      </p:sp>
    </p:spTree>
    <p:extLst>
      <p:ext uri="{BB962C8B-B14F-4D97-AF65-F5344CB8AC3E}">
        <p14:creationId xmlns:p14="http://schemas.microsoft.com/office/powerpoint/2010/main" val="1960881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An estimated 7.2 million Koreans have immigrated to 175 countries since the early 1900s. Korean immigrants live in different economies, societies and with different languages, and cultures, but they all share a link to </a:t>
            </a:r>
            <a:r>
              <a:rPr lang="ko-KR" altLang="en-US" sz="1800" b="0" i="0" u="none" strike="noStrike" dirty="0">
                <a:solidFill>
                  <a:srgbClr val="202124"/>
                </a:solidFill>
                <a:effectLst/>
                <a:latin typeface="Arial" panose="020B0604020202020204" pitchFamily="34" charset="0"/>
              </a:rPr>
              <a:t>단군’</a:t>
            </a:r>
            <a:r>
              <a:rPr lang="en-US" sz="1800" b="0" i="0" u="none" strike="noStrike" dirty="0">
                <a:solidFill>
                  <a:srgbClr val="202124"/>
                </a:solidFill>
                <a:effectLst/>
                <a:latin typeface="Arial" panose="020B0604020202020204" pitchFamily="34" charset="0"/>
              </a:rPr>
              <a:t>s  ‘</a:t>
            </a:r>
            <a:r>
              <a:rPr lang="ko-KR" altLang="en-US" sz="1800" b="0" i="0" u="none" strike="noStrike" dirty="0">
                <a:solidFill>
                  <a:srgbClr val="202124"/>
                </a:solidFill>
                <a:effectLst/>
                <a:latin typeface="Arial" panose="020B0604020202020204" pitchFamily="34" charset="0"/>
              </a:rPr>
              <a:t>홍익인간’ </a:t>
            </a:r>
            <a:r>
              <a:rPr lang="en-US" sz="1800" b="0" i="0" u="none" strike="noStrike" dirty="0">
                <a:solidFill>
                  <a:srgbClr val="202124"/>
                </a:solidFill>
                <a:effectLst/>
                <a:latin typeface="Arial" panose="020B0604020202020204" pitchFamily="34" charset="0"/>
              </a:rPr>
              <a:t>ideology, Korean language and Korean culture.</a:t>
            </a:r>
            <a:endParaRPr lang="en-US" b="0" dirty="0">
              <a:effectLst/>
            </a:endParaRPr>
          </a:p>
          <a:p>
            <a:pPr rtl="0"/>
            <a:r>
              <a:rPr lang="en-US" sz="1800" b="0" i="0" u="none" strike="noStrike" dirty="0">
                <a:solidFill>
                  <a:srgbClr val="202124"/>
                </a:solidFill>
                <a:effectLst/>
                <a:latin typeface="Arial" panose="020B0604020202020204" pitchFamily="34" charset="0"/>
              </a:rPr>
              <a:t>This table shows when Koreans  immigrated to China, Russia, Japan, the United States, Canada, and Latin America.</a:t>
            </a:r>
            <a:endParaRPr 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2</a:t>
            </a:fld>
            <a:endParaRPr lang="en-US"/>
          </a:p>
        </p:txBody>
      </p:sp>
    </p:spTree>
    <p:extLst>
      <p:ext uri="{BB962C8B-B14F-4D97-AF65-F5344CB8AC3E}">
        <p14:creationId xmlns:p14="http://schemas.microsoft.com/office/powerpoint/2010/main" val="2096809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This map shows the ways Koreans migrated to China, Russia and Japan in the early 1900s.</a:t>
            </a:r>
            <a:endParaRPr lang="en-US" dirty="0"/>
          </a:p>
        </p:txBody>
      </p:sp>
      <p:sp>
        <p:nvSpPr>
          <p:cNvPr id="4" name="Slide Number Placeholder 3"/>
          <p:cNvSpPr>
            <a:spLocks noGrp="1"/>
          </p:cNvSpPr>
          <p:nvPr>
            <p:ph type="sldNum" sz="quarter" idx="5"/>
          </p:nvPr>
        </p:nvSpPr>
        <p:spPr/>
        <p:txBody>
          <a:bodyPr/>
          <a:lstStyle/>
          <a:p>
            <a:fld id="{38659F4F-FC83-46B8-9411-C56D264EE931}" type="slidenum">
              <a:rPr lang="en-US" smtClean="0"/>
              <a:t>3</a:t>
            </a:fld>
            <a:endParaRPr lang="en-US"/>
          </a:p>
        </p:txBody>
      </p:sp>
    </p:spTree>
    <p:extLst>
      <p:ext uri="{BB962C8B-B14F-4D97-AF65-F5344CB8AC3E}">
        <p14:creationId xmlns:p14="http://schemas.microsoft.com/office/powerpoint/2010/main" val="3524153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Koreans who immigrated to the United States worked hard for Korea's independence. In the western region, San Francisco was the center of the independence movement. San Francisco is also where the Korean diplomats, </a:t>
            </a:r>
            <a:r>
              <a:rPr lang="ko-KR" altLang="en-US" sz="1800" b="0" i="0" u="none" strike="noStrike" dirty="0" err="1">
                <a:solidFill>
                  <a:srgbClr val="202124"/>
                </a:solidFill>
                <a:effectLst/>
                <a:latin typeface="Arial" panose="020B0604020202020204" pitchFamily="34" charset="0"/>
              </a:rPr>
              <a:t>보빙사</a:t>
            </a:r>
            <a:r>
              <a:rPr lang="ko-KR" altLang="en-US"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first arrived. Independence activists </a:t>
            </a:r>
            <a:r>
              <a:rPr lang="ko-KR" altLang="en-US" sz="1800" b="0" i="0" u="none" strike="noStrike" dirty="0">
                <a:solidFill>
                  <a:srgbClr val="202124"/>
                </a:solidFill>
                <a:effectLst/>
                <a:latin typeface="Arial" panose="020B0604020202020204" pitchFamily="34" charset="0"/>
              </a:rPr>
              <a:t>장인환 </a:t>
            </a:r>
            <a:r>
              <a:rPr lang="en-US" sz="1800" b="0" i="0" u="none" strike="noStrike" dirty="0">
                <a:solidFill>
                  <a:srgbClr val="202124"/>
                </a:solidFill>
                <a:effectLst/>
                <a:latin typeface="Arial" panose="020B0604020202020204" pitchFamily="34" charset="0"/>
              </a:rPr>
              <a:t>and </a:t>
            </a:r>
            <a:r>
              <a:rPr lang="ko-KR" altLang="en-US" sz="1800" b="0" i="0" u="none" strike="noStrike" dirty="0" err="1">
                <a:solidFill>
                  <a:srgbClr val="202124"/>
                </a:solidFill>
                <a:effectLst/>
                <a:latin typeface="Arial" panose="020B0604020202020204" pitchFamily="34" charset="0"/>
              </a:rPr>
              <a:t>전명운</a:t>
            </a:r>
            <a:r>
              <a:rPr lang="ko-KR" altLang="en-US"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carried out the movement in San Francisco. Here, the independence activist </a:t>
            </a:r>
            <a:r>
              <a:rPr lang="ko-KR" altLang="en-US" sz="1800" b="0" i="0" u="none" strike="noStrike" dirty="0">
                <a:solidFill>
                  <a:srgbClr val="202124"/>
                </a:solidFill>
                <a:effectLst/>
                <a:latin typeface="Arial" panose="020B0604020202020204" pitchFamily="34" charset="0"/>
              </a:rPr>
              <a:t>안창호 </a:t>
            </a:r>
            <a:r>
              <a:rPr lang="en-US" sz="1800" b="0" i="0" u="none" strike="noStrike" dirty="0">
                <a:solidFill>
                  <a:srgbClr val="202124"/>
                </a:solidFill>
                <a:effectLst/>
                <a:latin typeface="Arial" panose="020B0604020202020204" pitchFamily="34" charset="0"/>
              </a:rPr>
              <a:t>founded the “</a:t>
            </a:r>
            <a:r>
              <a:rPr lang="ko-KR" altLang="en-US" sz="1800" b="0" i="0" u="none" strike="noStrike" dirty="0">
                <a:solidFill>
                  <a:srgbClr val="202124"/>
                </a:solidFill>
                <a:effectLst/>
                <a:latin typeface="Arial" panose="020B0604020202020204" pitchFamily="34" charset="0"/>
              </a:rPr>
              <a:t>흥사단”</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a:p>
            <a:pPr rtl="0">
              <a:spcBef>
                <a:spcPts val="0"/>
              </a:spcBef>
              <a:spcAft>
                <a:spcPts val="0"/>
              </a:spcAft>
            </a:pPr>
            <a:r>
              <a:rPr lang="en-US" sz="1800" b="0" i="0" u="none" strike="noStrike" dirty="0">
                <a:solidFill>
                  <a:srgbClr val="202124"/>
                </a:solidFill>
                <a:effectLst/>
                <a:latin typeface="Arial" panose="020B0604020202020204" pitchFamily="34" charset="0"/>
              </a:rPr>
              <a:t>In the eastern part of the US, Washington DC was the center of the independence movement. </a:t>
            </a:r>
            <a:r>
              <a:rPr lang="ko-KR" altLang="en-US" sz="1800" b="0" i="0" u="none" strike="noStrike" dirty="0">
                <a:solidFill>
                  <a:srgbClr val="202124"/>
                </a:solidFill>
                <a:effectLst/>
                <a:latin typeface="Arial" panose="020B0604020202020204" pitchFamily="34" charset="0"/>
              </a:rPr>
              <a:t>서재필 </a:t>
            </a:r>
            <a:r>
              <a:rPr lang="en-US" sz="1800" b="0" i="0" u="none" strike="noStrike" dirty="0">
                <a:solidFill>
                  <a:srgbClr val="202124"/>
                </a:solidFill>
                <a:effectLst/>
                <a:latin typeface="Arial" panose="020B0604020202020204" pitchFamily="34" charset="0"/>
              </a:rPr>
              <a:t>and Korean students led the independence movement here.</a:t>
            </a:r>
            <a:endParaRPr 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4</a:t>
            </a:fld>
            <a:endParaRPr lang="en-US"/>
          </a:p>
        </p:txBody>
      </p:sp>
    </p:spTree>
    <p:extLst>
      <p:ext uri="{BB962C8B-B14F-4D97-AF65-F5344CB8AC3E}">
        <p14:creationId xmlns:p14="http://schemas.microsoft.com/office/powerpoint/2010/main" val="3565284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These are pictures of the Philadelphia Korean Freedom Parade for Korean independence.</a:t>
            </a:r>
            <a:endParaRPr 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5</a:t>
            </a:fld>
            <a:endParaRPr lang="en-US"/>
          </a:p>
        </p:txBody>
      </p:sp>
    </p:spTree>
    <p:extLst>
      <p:ext uri="{BB962C8B-B14F-4D97-AF65-F5344CB8AC3E}">
        <p14:creationId xmlns:p14="http://schemas.microsoft.com/office/powerpoint/2010/main" val="250233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Let's look at how Koreans migrated to Central and South America. On April 4, 1905, 1,033 Koreans immigrated to work at the </a:t>
            </a:r>
            <a:r>
              <a:rPr lang="en-US" sz="1800" b="0" i="0" u="none" strike="noStrike" dirty="0" err="1">
                <a:solidFill>
                  <a:srgbClr val="202124"/>
                </a:solidFill>
                <a:effectLst/>
                <a:latin typeface="Arial" panose="020B0604020202020204" pitchFamily="34" charset="0"/>
              </a:rPr>
              <a:t>Eneken</a:t>
            </a:r>
            <a:r>
              <a:rPr lang="en-US" sz="1800" b="0" i="0" u="none" strike="noStrike" dirty="0">
                <a:solidFill>
                  <a:srgbClr val="202124"/>
                </a:solidFill>
                <a:effectLst/>
                <a:latin typeface="Arial" panose="020B0604020202020204" pitchFamily="34" charset="0"/>
              </a:rPr>
              <a:t> Farm in the Yucatan Peninsula, Mexico. </a:t>
            </a:r>
            <a:r>
              <a:rPr lang="en-US" sz="1800" b="0" i="0" u="none" strike="noStrike" dirty="0" err="1">
                <a:solidFill>
                  <a:srgbClr val="202124"/>
                </a:solidFill>
                <a:effectLst/>
                <a:latin typeface="Arial" panose="020B0604020202020204" pitchFamily="34" charset="0"/>
              </a:rPr>
              <a:t>Eneken</a:t>
            </a:r>
            <a:r>
              <a:rPr lang="en-US" sz="1800" b="0" i="0" u="none" strike="noStrike" dirty="0">
                <a:solidFill>
                  <a:srgbClr val="202124"/>
                </a:solidFill>
                <a:effectLst/>
                <a:latin typeface="Arial" panose="020B0604020202020204" pitchFamily="34" charset="0"/>
              </a:rPr>
              <a:t> is a type of cactus. Its fibers are a source of rope. </a:t>
            </a:r>
            <a:endParaRPr lang="en-US" b="0" dirty="0">
              <a:effectLst/>
            </a:endParaRPr>
          </a:p>
          <a:p>
            <a:pPr rtl="0"/>
            <a:r>
              <a:rPr lang="en-US" sz="1800" b="0" i="0" u="none" strike="noStrike" dirty="0">
                <a:solidFill>
                  <a:srgbClr val="202124"/>
                </a:solidFill>
                <a:effectLst/>
                <a:latin typeface="Arial" panose="020B0604020202020204" pitchFamily="34" charset="0"/>
              </a:rPr>
              <a:t>In 1921, 288 Koreans migrated from Mexico to Cuba, for sugar cane plantation laborer and urban work.</a:t>
            </a:r>
            <a:endParaRPr 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6</a:t>
            </a:fld>
            <a:endParaRPr lang="en-US"/>
          </a:p>
        </p:txBody>
      </p:sp>
    </p:spTree>
    <p:extLst>
      <p:ext uri="{BB962C8B-B14F-4D97-AF65-F5344CB8AC3E}">
        <p14:creationId xmlns:p14="http://schemas.microsoft.com/office/powerpoint/2010/main" val="157266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Koreans immigrated to Mexico and settled in the </a:t>
            </a:r>
            <a:r>
              <a:rPr lang="en-US" sz="1800" b="0" i="0" u="none" strike="noStrike" dirty="0" err="1">
                <a:solidFill>
                  <a:srgbClr val="202124"/>
                </a:solidFill>
                <a:effectLst/>
                <a:latin typeface="Arial" panose="020B0604020202020204" pitchFamily="34" charset="0"/>
              </a:rPr>
              <a:t>Eneken</a:t>
            </a:r>
            <a:r>
              <a:rPr lang="en-US" sz="1800" b="0" i="0" u="none" strike="noStrike" dirty="0">
                <a:solidFill>
                  <a:srgbClr val="202124"/>
                </a:solidFill>
                <a:effectLst/>
                <a:latin typeface="Arial" panose="020B0604020202020204" pitchFamily="34" charset="0"/>
              </a:rPr>
              <a:t> Farm, working long hours at a low salary. Even under difficult circumstances, they raised money for Korea's independence and devoted their efforts to education. Now, 100 years later, they are not 100% of  Korean ethnicity, but are still inheriting Korean language and culture. Let’s watch a video about Korean immigrants in Mexico.</a:t>
            </a:r>
            <a:endParaRPr 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7</a:t>
            </a:fld>
            <a:endParaRPr lang="en-US"/>
          </a:p>
        </p:txBody>
      </p:sp>
    </p:spTree>
    <p:extLst>
      <p:ext uri="{BB962C8B-B14F-4D97-AF65-F5344CB8AC3E}">
        <p14:creationId xmlns:p14="http://schemas.microsoft.com/office/powerpoint/2010/main" val="3550462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Koreans who left Korea due to the difficult situation, such as </a:t>
            </a:r>
            <a:r>
              <a:rPr lang="ko-KR" altLang="en-US" sz="1800" b="0" i="0" u="none" strike="noStrike" dirty="0">
                <a:solidFill>
                  <a:srgbClr val="202124"/>
                </a:solidFill>
                <a:effectLst/>
                <a:latin typeface="Arial" panose="020B0604020202020204" pitchFamily="34" charset="0"/>
              </a:rPr>
              <a:t>김구 </a:t>
            </a:r>
            <a:r>
              <a:rPr lang="en-US" sz="1800" b="0" i="0" u="none" strike="noStrike" dirty="0">
                <a:solidFill>
                  <a:srgbClr val="202124"/>
                </a:solidFill>
                <a:effectLst/>
                <a:latin typeface="Arial" panose="020B0604020202020204" pitchFamily="34" charset="0"/>
              </a:rPr>
              <a:t>and </a:t>
            </a:r>
            <a:r>
              <a:rPr lang="ko-KR" altLang="en-US" sz="1800" b="0" i="0" u="none" strike="noStrike" dirty="0">
                <a:solidFill>
                  <a:srgbClr val="202124"/>
                </a:solidFill>
                <a:effectLst/>
                <a:latin typeface="Arial" panose="020B0604020202020204" pitchFamily="34" charset="0"/>
              </a:rPr>
              <a:t>윤봉길</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established the provisional government of the Republic of Korea, </a:t>
            </a:r>
            <a:r>
              <a:rPr lang="ko-KR" altLang="en-US" sz="1800" b="0" i="0" u="none" strike="noStrike" dirty="0">
                <a:solidFill>
                  <a:srgbClr val="202124"/>
                </a:solidFill>
                <a:effectLst/>
                <a:latin typeface="Arial" panose="020B0604020202020204" pitchFamily="34" charset="0"/>
              </a:rPr>
              <a:t>대한민국 임시정부 </a:t>
            </a:r>
            <a:r>
              <a:rPr lang="en-US" sz="1800" b="0" i="0" u="none" strike="noStrike" dirty="0">
                <a:solidFill>
                  <a:srgbClr val="202124"/>
                </a:solidFill>
                <a:effectLst/>
                <a:latin typeface="Arial" panose="020B0604020202020204" pitchFamily="34" charset="0"/>
              </a:rPr>
              <a:t>in China, and led Korea’s independence movement there. </a:t>
            </a:r>
          </a:p>
          <a:p>
            <a:pPr rtl="0">
              <a:spcBef>
                <a:spcPts val="0"/>
              </a:spcBef>
              <a:spcAft>
                <a:spcPts val="0"/>
              </a:spcAft>
            </a:pPr>
            <a:r>
              <a:rPr lang="en-US" sz="1800" b="0" i="0" u="none" strike="noStrike" dirty="0">
                <a:solidFill>
                  <a:srgbClr val="202124"/>
                </a:solidFill>
                <a:effectLst/>
                <a:latin typeface="Arial" panose="020B0604020202020204" pitchFamily="34" charset="0"/>
              </a:rPr>
              <a:t>Russia allowed Koreans to immigrate to the Maritime Territory in order to cultivate the barren land. It became an important base for the independence movement during the Japanese colonial period.</a:t>
            </a:r>
            <a:endParaRPr 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8</a:t>
            </a:fld>
            <a:endParaRPr lang="en-US"/>
          </a:p>
        </p:txBody>
      </p:sp>
    </p:spTree>
    <p:extLst>
      <p:ext uri="{BB962C8B-B14F-4D97-AF65-F5344CB8AC3E}">
        <p14:creationId xmlns:p14="http://schemas.microsoft.com/office/powerpoint/2010/main" val="463814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Let’s watch a video about the provisional government of the Republic of Korea, </a:t>
            </a:r>
            <a:r>
              <a:rPr lang="ko-KR" altLang="en-US" sz="1800" b="0" i="0" u="none" strike="noStrike" dirty="0">
                <a:solidFill>
                  <a:srgbClr val="000000"/>
                </a:solidFill>
                <a:effectLst/>
                <a:latin typeface="Arial" panose="020B0604020202020204" pitchFamily="34" charset="0"/>
              </a:rPr>
              <a:t>대한민국 임시 정부</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38659F4F-FC83-46B8-9411-C56D264EE931}" type="slidenum">
              <a:rPr lang="en-US" smtClean="0"/>
              <a:t>9</a:t>
            </a:fld>
            <a:endParaRPr lang="en-US"/>
          </a:p>
        </p:txBody>
      </p:sp>
    </p:spTree>
    <p:extLst>
      <p:ext uri="{BB962C8B-B14F-4D97-AF65-F5344CB8AC3E}">
        <p14:creationId xmlns:p14="http://schemas.microsoft.com/office/powerpoint/2010/main" val="1535307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639CB9-D039-4DD6-B0ED-08AD64A48223}"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3451472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639CB9-D039-4DD6-B0ED-08AD64A48223}"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2500839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639CB9-D039-4DD6-B0ED-08AD64A48223}"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2061328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639CB9-D039-4DD6-B0ED-08AD64A48223}"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F4BC35-405E-4001-91F4-B1F2AAF44BE7}"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49812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639CB9-D039-4DD6-B0ED-08AD64A48223}"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3492239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C639CB9-D039-4DD6-B0ED-08AD64A48223}" type="datetimeFigureOut">
              <a:rPr lang="en-US" smtClean="0"/>
              <a:t>5/31/2021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37492265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C639CB9-D039-4DD6-B0ED-08AD64A48223}" type="datetimeFigureOut">
              <a:rPr lang="en-US" smtClean="0"/>
              <a:t>5/31/2021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2324731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639CB9-D039-4DD6-B0ED-08AD64A48223}"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3389845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639CB9-D039-4DD6-B0ED-08AD64A48223}"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4089882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639CB9-D039-4DD6-B0ED-08AD64A48223}"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175977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639CB9-D039-4DD6-B0ED-08AD64A48223}" type="datetimeFigureOut">
              <a:rPr lang="en-US" smtClean="0"/>
              <a:t>5/31/2021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4122395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639CB9-D039-4DD6-B0ED-08AD64A48223}"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23873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639CB9-D039-4DD6-B0ED-08AD64A48223}" type="datetimeFigureOut">
              <a:rPr lang="en-US" smtClean="0"/>
              <a:t>5/31/2021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2812321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639CB9-D039-4DD6-B0ED-08AD64A48223}" type="datetimeFigureOut">
              <a:rPr lang="en-US" smtClean="0"/>
              <a:t>5/31/2021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2995628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39CB9-D039-4DD6-B0ED-08AD64A48223}" type="datetimeFigureOut">
              <a:rPr lang="en-US" smtClean="0"/>
              <a:t>5/31/2021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253217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639CB9-D039-4DD6-B0ED-08AD64A48223}"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376138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C639CB9-D039-4DD6-B0ED-08AD64A48223}" type="datetimeFigureOut">
              <a:rPr lang="en-US" smtClean="0"/>
              <a:t>5/31/2021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F4BC35-405E-4001-91F4-B1F2AAF44BE7}" type="slidenum">
              <a:rPr lang="en-US" smtClean="0"/>
              <a:t>‹#›</a:t>
            </a:fld>
            <a:endParaRPr lang="en-US"/>
          </a:p>
        </p:txBody>
      </p:sp>
    </p:spTree>
    <p:extLst>
      <p:ext uri="{BB962C8B-B14F-4D97-AF65-F5344CB8AC3E}">
        <p14:creationId xmlns:p14="http://schemas.microsoft.com/office/powerpoint/2010/main" val="1387685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C639CB9-D039-4DD6-B0ED-08AD64A48223}" type="datetimeFigureOut">
              <a:rPr lang="en-US" smtClean="0"/>
              <a:t>5/31/2021</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0F4BC35-405E-4001-91F4-B1F2AAF44BE7}" type="slidenum">
              <a:rPr lang="en-US" smtClean="0"/>
              <a:t>‹#›</a:t>
            </a:fld>
            <a:endParaRPr lang="en-US"/>
          </a:p>
        </p:txBody>
      </p:sp>
    </p:spTree>
    <p:extLst>
      <p:ext uri="{BB962C8B-B14F-4D97-AF65-F5344CB8AC3E}">
        <p14:creationId xmlns:p14="http://schemas.microsoft.com/office/powerpoint/2010/main" val="137964241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2.png"/><Relationship Id="rId2" Type="http://schemas.microsoft.com/office/2007/relationships/media" Target="../media/media11.m4a"/><Relationship Id="rId1" Type="http://schemas.openxmlformats.org/officeDocument/2006/relationships/video" Target="https://www.youtube.com/embed/vT7wqBk8J5o" TargetMode="External"/><Relationship Id="rId6" Type="http://schemas.openxmlformats.org/officeDocument/2006/relationships/image" Target="../media/image18.jpe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7" Type="http://schemas.openxmlformats.org/officeDocument/2006/relationships/image" Target="../media/image2.png"/><Relationship Id="rId2" Type="http://schemas.microsoft.com/office/2007/relationships/media" Target="../media/media12.m4a"/><Relationship Id="rId1" Type="http://schemas.openxmlformats.org/officeDocument/2006/relationships/video" Target="https://www.youtube.com/embed/Zs1nv3Gi8I0" TargetMode="External"/><Relationship Id="rId6" Type="http://schemas.openxmlformats.org/officeDocument/2006/relationships/image" Target="../media/image19.jpe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7" Type="http://schemas.openxmlformats.org/officeDocument/2006/relationships/image" Target="../media/image2.png"/><Relationship Id="rId2" Type="http://schemas.microsoft.com/office/2007/relationships/media" Target="../media/media7.m4a"/><Relationship Id="rId1" Type="http://schemas.openxmlformats.org/officeDocument/2006/relationships/video" Target="https://www.youtube.com/embed/FKcyK-FczKY" TargetMode="External"/><Relationship Id="rId6" Type="http://schemas.openxmlformats.org/officeDocument/2006/relationships/image" Target="../media/image12.jpe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2.png"/><Relationship Id="rId2" Type="http://schemas.microsoft.com/office/2007/relationships/media" Target="../media/media9.m4a"/><Relationship Id="rId1" Type="http://schemas.openxmlformats.org/officeDocument/2006/relationships/video" Target="https://www.youtube.com/embed/fRJXT3oGedY" TargetMode="External"/><Relationship Id="rId6" Type="http://schemas.openxmlformats.org/officeDocument/2006/relationships/image" Target="../media/image14.jpe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E64CE-B8AB-4742-B560-8D9333DAC9B3}"/>
              </a:ext>
            </a:extLst>
          </p:cNvPr>
          <p:cNvSpPr>
            <a:spLocks noGrp="1"/>
          </p:cNvSpPr>
          <p:nvPr>
            <p:ph type="ctrTitle"/>
          </p:nvPr>
        </p:nvSpPr>
        <p:spPr>
          <a:xfrm>
            <a:off x="1595269" y="1122362"/>
            <a:ext cx="9001462" cy="2937019"/>
          </a:xfrm>
        </p:spPr>
        <p:txBody>
          <a:bodyPr>
            <a:normAutofit/>
          </a:bodyPr>
          <a:lstStyle/>
          <a:p>
            <a:r>
              <a:rPr lang="ko-KR" altLang="en-US" sz="8000" dirty="0">
                <a:solidFill>
                  <a:schemeClr val="accent6">
                    <a:lumMod val="60000"/>
                    <a:lumOff val="40000"/>
                  </a:schemeClr>
                </a:solidFill>
                <a:effectLst/>
              </a:rPr>
              <a:t>한인 이민사</a:t>
            </a:r>
            <a:endParaRPr lang="en-US" sz="8000" dirty="0">
              <a:solidFill>
                <a:schemeClr val="accent6">
                  <a:lumMod val="60000"/>
                  <a:lumOff val="40000"/>
                </a:schemeClr>
              </a:solidFill>
              <a:effectLst/>
            </a:endParaRPr>
          </a:p>
        </p:txBody>
      </p:sp>
      <p:pic>
        <p:nvPicPr>
          <p:cNvPr id="3" name="1">
            <a:hlinkClick r:id="" action="ppaction://media"/>
            <a:extLst>
              <a:ext uri="{FF2B5EF4-FFF2-40B4-BE49-F238E27FC236}">
                <a16:creationId xmlns:a16="http://schemas.microsoft.com/office/drawing/2014/main" id="{2FE31E7F-913D-474F-8AE8-0440E661DB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6525" y="6370637"/>
            <a:ext cx="487363" cy="487363"/>
          </a:xfrm>
          <a:prstGeom prst="rect">
            <a:avLst/>
          </a:prstGeom>
        </p:spPr>
      </p:pic>
    </p:spTree>
    <p:extLst>
      <p:ext uri="{BB962C8B-B14F-4D97-AF65-F5344CB8AC3E}">
        <p14:creationId xmlns:p14="http://schemas.microsoft.com/office/powerpoint/2010/main" val="348401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CD7E4-A5D1-4BA1-8720-1C39A26093B7}"/>
              </a:ext>
            </a:extLst>
          </p:cNvPr>
          <p:cNvSpPr>
            <a:spLocks noGrp="1"/>
          </p:cNvSpPr>
          <p:nvPr>
            <p:ph type="title"/>
          </p:nvPr>
        </p:nvSpPr>
        <p:spPr>
          <a:xfrm>
            <a:off x="-513223" y="0"/>
            <a:ext cx="10353761" cy="1326321"/>
          </a:xfrm>
        </p:spPr>
        <p:txBody>
          <a:bodyPr>
            <a:normAutofit/>
          </a:bodyPr>
          <a:lstStyle/>
          <a:p>
            <a:r>
              <a:rPr lang="ko-KR" altLang="en-US" sz="6000" dirty="0">
                <a:solidFill>
                  <a:schemeClr val="accent2">
                    <a:lumMod val="40000"/>
                    <a:lumOff val="60000"/>
                  </a:schemeClr>
                </a:solidFill>
              </a:rPr>
              <a:t>대표적인 해외 독립 운동가</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FEC1E804-49FA-4237-8435-A931256913FB}"/>
              </a:ext>
            </a:extLst>
          </p:cNvPr>
          <p:cNvSpPr>
            <a:spLocks noGrp="1"/>
          </p:cNvSpPr>
          <p:nvPr>
            <p:ph idx="1"/>
          </p:nvPr>
        </p:nvSpPr>
        <p:spPr>
          <a:xfrm>
            <a:off x="6286" y="1541183"/>
            <a:ext cx="5665510" cy="4575142"/>
          </a:xfrm>
        </p:spPr>
        <p:txBody>
          <a:bodyPr>
            <a:normAutofit fontScale="92500" lnSpcReduction="10000"/>
          </a:bodyPr>
          <a:lstStyle/>
          <a:p>
            <a:pPr lvl="0" fontAlgn="base">
              <a:buFont typeface="Wingdings" panose="05000000000000000000" pitchFamily="2" charset="2"/>
              <a:buChar char="Ø"/>
            </a:pPr>
            <a:r>
              <a:rPr lang="ko-KR" altLang="en-US" sz="2800" dirty="0">
                <a:effectLst/>
              </a:rPr>
              <a:t> </a:t>
            </a:r>
            <a:r>
              <a:rPr lang="ko-KR" altLang="en-US" sz="3000" b="1" dirty="0">
                <a:solidFill>
                  <a:srgbClr val="00FF00"/>
                </a:solidFill>
                <a:effectLst/>
              </a:rPr>
              <a:t>도산 안창호</a:t>
            </a:r>
            <a:r>
              <a:rPr lang="en-US" sz="3000" b="1" dirty="0">
                <a:solidFill>
                  <a:srgbClr val="00FF00"/>
                </a:solidFill>
                <a:effectLst/>
              </a:rPr>
              <a:t> </a:t>
            </a:r>
            <a:r>
              <a:rPr lang="en-US" sz="3000" dirty="0">
                <a:effectLst/>
              </a:rPr>
              <a:t>: </a:t>
            </a:r>
            <a:r>
              <a:rPr lang="ko-KR" altLang="en-US" sz="3000" dirty="0">
                <a:effectLst/>
              </a:rPr>
              <a:t>미주지역에서 한인들의 단결과 계몽에 앞장섬</a:t>
            </a:r>
            <a:r>
              <a:rPr lang="en-US" sz="3000" dirty="0">
                <a:effectLst/>
              </a:rPr>
              <a:t>. </a:t>
            </a:r>
            <a:r>
              <a:rPr lang="ko-KR" altLang="en-US" sz="3000" dirty="0">
                <a:effectLst/>
              </a:rPr>
              <a:t>대한인국민회와 흥사단</a:t>
            </a:r>
            <a:r>
              <a:rPr lang="en-US" altLang="ko-KR" sz="3000" dirty="0">
                <a:effectLst/>
              </a:rPr>
              <a:t>(</a:t>
            </a:r>
            <a:r>
              <a:rPr lang="ko-KR" altLang="en-US" sz="3000" dirty="0">
                <a:effectLst/>
              </a:rPr>
              <a:t>興士團</a:t>
            </a:r>
            <a:r>
              <a:rPr lang="en-US" altLang="ko-KR" sz="3000" dirty="0">
                <a:effectLst/>
              </a:rPr>
              <a:t>)</a:t>
            </a:r>
            <a:r>
              <a:rPr lang="ko-KR" altLang="en-US" sz="3000" dirty="0">
                <a:effectLst/>
              </a:rPr>
              <a:t> 등 민족단체 설립</a:t>
            </a:r>
            <a:endParaRPr lang="en-US" sz="3000" dirty="0">
              <a:effectLst/>
            </a:endParaRPr>
          </a:p>
          <a:p>
            <a:pPr lvl="0" fontAlgn="base">
              <a:buFont typeface="Wingdings" panose="05000000000000000000" pitchFamily="2" charset="2"/>
              <a:buChar char="Ø"/>
            </a:pPr>
            <a:endParaRPr lang="en-US" sz="3000" dirty="0">
              <a:effectLst/>
            </a:endParaRPr>
          </a:p>
          <a:p>
            <a:pPr>
              <a:buFont typeface="Wingdings" panose="05000000000000000000" pitchFamily="2" charset="2"/>
              <a:buChar char="Ø"/>
            </a:pPr>
            <a:r>
              <a:rPr lang="ko-KR" altLang="en-US" sz="3000" dirty="0">
                <a:effectLst/>
              </a:rPr>
              <a:t> </a:t>
            </a:r>
            <a:r>
              <a:rPr lang="ko-KR" altLang="en-US" sz="3000" b="1" dirty="0">
                <a:solidFill>
                  <a:srgbClr val="00FF00"/>
                </a:solidFill>
                <a:effectLst/>
              </a:rPr>
              <a:t>백범 김구</a:t>
            </a:r>
            <a:r>
              <a:rPr lang="en-US" sz="3000" b="1" dirty="0">
                <a:solidFill>
                  <a:srgbClr val="00FF00"/>
                </a:solidFill>
                <a:effectLst/>
              </a:rPr>
              <a:t> </a:t>
            </a:r>
            <a:r>
              <a:rPr lang="en-US" sz="3000" dirty="0">
                <a:effectLst/>
              </a:rPr>
              <a:t>:  1919</a:t>
            </a:r>
            <a:r>
              <a:rPr lang="ko-KR" altLang="en-US" sz="3000" dirty="0">
                <a:effectLst/>
              </a:rPr>
              <a:t>년 세워진 중국 상해 임시정부의 주석</a:t>
            </a:r>
            <a:r>
              <a:rPr lang="en-US" sz="3000" dirty="0">
                <a:effectLst/>
              </a:rPr>
              <a:t>. </a:t>
            </a:r>
            <a:r>
              <a:rPr lang="ko-KR" altLang="en-US" sz="3000" dirty="0">
                <a:effectLst/>
              </a:rPr>
              <a:t>이봉창</a:t>
            </a:r>
            <a:r>
              <a:rPr lang="en-US" sz="3000" dirty="0">
                <a:effectLst/>
              </a:rPr>
              <a:t>, </a:t>
            </a:r>
            <a:r>
              <a:rPr lang="ko-KR" altLang="en-US" sz="3000" dirty="0">
                <a:effectLst/>
              </a:rPr>
              <a:t>윤봉길의사 등의 독립투쟁 격려및 지원</a:t>
            </a:r>
            <a:endParaRPr lang="en-US" sz="3000" dirty="0"/>
          </a:p>
        </p:txBody>
      </p:sp>
      <p:pic>
        <p:nvPicPr>
          <p:cNvPr id="4" name="Picture 3">
            <a:extLst>
              <a:ext uri="{FF2B5EF4-FFF2-40B4-BE49-F238E27FC236}">
                <a16:creationId xmlns:a16="http://schemas.microsoft.com/office/drawing/2014/main" id="{72BE87B8-86FF-4822-BF0E-A177411B9119}"/>
              </a:ext>
            </a:extLst>
          </p:cNvPr>
          <p:cNvPicPr>
            <a:picLocks noChangeAspect="1"/>
          </p:cNvPicPr>
          <p:nvPr/>
        </p:nvPicPr>
        <p:blipFill>
          <a:blip r:embed="rId5"/>
          <a:stretch>
            <a:fillRect/>
          </a:stretch>
        </p:blipFill>
        <p:spPr>
          <a:xfrm>
            <a:off x="6095999" y="1066800"/>
            <a:ext cx="5951457" cy="2619080"/>
          </a:xfrm>
          <a:prstGeom prst="rect">
            <a:avLst/>
          </a:prstGeom>
        </p:spPr>
      </p:pic>
      <p:pic>
        <p:nvPicPr>
          <p:cNvPr id="5" name="Picture 4">
            <a:extLst>
              <a:ext uri="{FF2B5EF4-FFF2-40B4-BE49-F238E27FC236}">
                <a16:creationId xmlns:a16="http://schemas.microsoft.com/office/drawing/2014/main" id="{41B01D39-107C-4734-88C7-02260F1D8AF6}"/>
              </a:ext>
            </a:extLst>
          </p:cNvPr>
          <p:cNvPicPr>
            <a:picLocks noChangeAspect="1"/>
          </p:cNvPicPr>
          <p:nvPr/>
        </p:nvPicPr>
        <p:blipFill>
          <a:blip r:embed="rId6"/>
          <a:stretch>
            <a:fillRect/>
          </a:stretch>
        </p:blipFill>
        <p:spPr>
          <a:xfrm>
            <a:off x="6222504" y="3828754"/>
            <a:ext cx="2405304" cy="2823623"/>
          </a:xfrm>
          <a:prstGeom prst="rect">
            <a:avLst/>
          </a:prstGeom>
        </p:spPr>
      </p:pic>
      <p:pic>
        <p:nvPicPr>
          <p:cNvPr id="6" name="Picture 5">
            <a:extLst>
              <a:ext uri="{FF2B5EF4-FFF2-40B4-BE49-F238E27FC236}">
                <a16:creationId xmlns:a16="http://schemas.microsoft.com/office/drawing/2014/main" id="{4926C07B-61CF-4646-B210-D6F8E4A19782}"/>
              </a:ext>
            </a:extLst>
          </p:cNvPr>
          <p:cNvPicPr>
            <a:picLocks noChangeAspect="1"/>
          </p:cNvPicPr>
          <p:nvPr/>
        </p:nvPicPr>
        <p:blipFill>
          <a:blip r:embed="rId7"/>
          <a:stretch>
            <a:fillRect/>
          </a:stretch>
        </p:blipFill>
        <p:spPr>
          <a:xfrm>
            <a:off x="8870622" y="3828754"/>
            <a:ext cx="3245963" cy="3029246"/>
          </a:xfrm>
          <a:prstGeom prst="rect">
            <a:avLst/>
          </a:prstGeom>
        </p:spPr>
      </p:pic>
      <p:sp>
        <p:nvSpPr>
          <p:cNvPr id="7" name="TextBox 6">
            <a:extLst>
              <a:ext uri="{FF2B5EF4-FFF2-40B4-BE49-F238E27FC236}">
                <a16:creationId xmlns:a16="http://schemas.microsoft.com/office/drawing/2014/main" id="{FC3F1335-B4A4-4D4E-9BB4-F1A171AD6EDD}"/>
              </a:ext>
            </a:extLst>
          </p:cNvPr>
          <p:cNvSpPr txBox="1"/>
          <p:nvPr/>
        </p:nvSpPr>
        <p:spPr>
          <a:xfrm>
            <a:off x="4663657" y="3354540"/>
            <a:ext cx="1533832" cy="400110"/>
          </a:xfrm>
          <a:prstGeom prst="rect">
            <a:avLst/>
          </a:prstGeom>
          <a:noFill/>
        </p:spPr>
        <p:txBody>
          <a:bodyPr wrap="square" rtlCol="0">
            <a:spAutoFit/>
          </a:bodyPr>
          <a:lstStyle/>
          <a:p>
            <a:r>
              <a:rPr lang="ko-KR" altLang="en-US" sz="2000" b="1" dirty="0">
                <a:solidFill>
                  <a:srgbClr val="FF0000"/>
                </a:solidFill>
              </a:rPr>
              <a:t>도산 안창호</a:t>
            </a:r>
            <a:endParaRPr lang="en-US" sz="2000" b="1" dirty="0">
              <a:solidFill>
                <a:srgbClr val="FF0000"/>
              </a:solidFill>
            </a:endParaRPr>
          </a:p>
        </p:txBody>
      </p:sp>
      <p:sp>
        <p:nvSpPr>
          <p:cNvPr id="8" name="TextBox 7">
            <a:extLst>
              <a:ext uri="{FF2B5EF4-FFF2-40B4-BE49-F238E27FC236}">
                <a16:creationId xmlns:a16="http://schemas.microsoft.com/office/drawing/2014/main" id="{E8714F0A-A44E-4F47-B25A-16772570B079}"/>
              </a:ext>
            </a:extLst>
          </p:cNvPr>
          <p:cNvSpPr txBox="1"/>
          <p:nvPr/>
        </p:nvSpPr>
        <p:spPr>
          <a:xfrm>
            <a:off x="2951527" y="5944491"/>
            <a:ext cx="3245962" cy="707886"/>
          </a:xfrm>
          <a:prstGeom prst="rect">
            <a:avLst/>
          </a:prstGeom>
          <a:noFill/>
        </p:spPr>
        <p:txBody>
          <a:bodyPr wrap="square" rtlCol="0">
            <a:spAutoFit/>
          </a:bodyPr>
          <a:lstStyle/>
          <a:p>
            <a:r>
              <a:rPr lang="ko-KR" altLang="en-US" sz="2000" b="1" dirty="0">
                <a:solidFill>
                  <a:srgbClr val="FF0000"/>
                </a:solidFill>
              </a:rPr>
              <a:t>백범 김구</a:t>
            </a:r>
            <a:r>
              <a:rPr lang="en-US" altLang="ko-KR" sz="2000" b="1" dirty="0">
                <a:solidFill>
                  <a:srgbClr val="FF0000"/>
                </a:solidFill>
              </a:rPr>
              <a:t>(</a:t>
            </a:r>
            <a:r>
              <a:rPr lang="ko-KR" altLang="en-US" sz="2000" b="1" dirty="0">
                <a:solidFill>
                  <a:srgbClr val="FF0000"/>
                </a:solidFill>
              </a:rPr>
              <a:t>왼쪽</a:t>
            </a:r>
            <a:r>
              <a:rPr lang="en-US" altLang="ko-KR" sz="2000" b="1" dirty="0">
                <a:solidFill>
                  <a:srgbClr val="FF0000"/>
                </a:solidFill>
              </a:rPr>
              <a:t>),</a:t>
            </a:r>
            <a:r>
              <a:rPr lang="ko-KR" altLang="en-US" sz="2000" b="1" dirty="0">
                <a:solidFill>
                  <a:srgbClr val="FF0000"/>
                </a:solidFill>
              </a:rPr>
              <a:t> 백범 김구와 윤봉길 의사</a:t>
            </a:r>
            <a:r>
              <a:rPr lang="en-US" altLang="ko-KR" sz="2000" b="1" dirty="0">
                <a:solidFill>
                  <a:srgbClr val="FF0000"/>
                </a:solidFill>
              </a:rPr>
              <a:t>(</a:t>
            </a:r>
            <a:r>
              <a:rPr lang="ko-KR" altLang="en-US" sz="2000" b="1" dirty="0">
                <a:solidFill>
                  <a:srgbClr val="FF0000"/>
                </a:solidFill>
              </a:rPr>
              <a:t>오른쪽</a:t>
            </a:r>
            <a:r>
              <a:rPr lang="en-US" altLang="ko-KR" sz="2000" b="1" dirty="0">
                <a:solidFill>
                  <a:srgbClr val="FF0000"/>
                </a:solidFill>
              </a:rPr>
              <a:t>)</a:t>
            </a:r>
            <a:endParaRPr lang="en-US" sz="2000" b="1" dirty="0">
              <a:solidFill>
                <a:srgbClr val="FF0000"/>
              </a:solidFill>
            </a:endParaRPr>
          </a:p>
        </p:txBody>
      </p:sp>
      <p:pic>
        <p:nvPicPr>
          <p:cNvPr id="9" name="3_10">
            <a:hlinkClick r:id="" action="ppaction://media"/>
            <a:extLst>
              <a:ext uri="{FF2B5EF4-FFF2-40B4-BE49-F238E27FC236}">
                <a16:creationId xmlns:a16="http://schemas.microsoft.com/office/drawing/2014/main" id="{2A0EF070-08AF-49D3-BCA6-28FCAD2C7B5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5415" y="6298434"/>
            <a:ext cx="487363" cy="487363"/>
          </a:xfrm>
          <a:prstGeom prst="rect">
            <a:avLst/>
          </a:prstGeom>
        </p:spPr>
      </p:pic>
    </p:spTree>
    <p:extLst>
      <p:ext uri="{BB962C8B-B14F-4D97-AF65-F5344CB8AC3E}">
        <p14:creationId xmlns:p14="http://schemas.microsoft.com/office/powerpoint/2010/main" val="18227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0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82013-D0B9-4977-896C-9432B7FE1D97}"/>
              </a:ext>
            </a:extLst>
          </p:cNvPr>
          <p:cNvSpPr>
            <a:spLocks noGrp="1"/>
          </p:cNvSpPr>
          <p:nvPr>
            <p:ph type="title"/>
          </p:nvPr>
        </p:nvSpPr>
        <p:spPr>
          <a:xfrm>
            <a:off x="0" y="0"/>
            <a:ext cx="7020837" cy="1145357"/>
          </a:xfrm>
        </p:spPr>
        <p:txBody>
          <a:bodyPr>
            <a:normAutofit/>
          </a:bodyPr>
          <a:lstStyle/>
          <a:p>
            <a:r>
              <a:rPr lang="ko-KR" altLang="en-US" sz="6000" dirty="0">
                <a:solidFill>
                  <a:schemeClr val="accent2">
                    <a:lumMod val="40000"/>
                    <a:lumOff val="60000"/>
                  </a:schemeClr>
                </a:solidFill>
              </a:rPr>
              <a:t>도산 안창호</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동영상</a:t>
            </a:r>
            <a:r>
              <a:rPr lang="en-US" altLang="ko-KR" sz="6000" dirty="0">
                <a:solidFill>
                  <a:schemeClr val="accent2">
                    <a:lumMod val="40000"/>
                    <a:lumOff val="60000"/>
                  </a:schemeClr>
                </a:solidFill>
              </a:rPr>
              <a:t>)</a:t>
            </a:r>
            <a:endParaRPr lang="en-US" sz="6000" dirty="0">
              <a:solidFill>
                <a:schemeClr val="accent2">
                  <a:lumMod val="40000"/>
                  <a:lumOff val="60000"/>
                </a:schemeClr>
              </a:solidFill>
            </a:endParaRPr>
          </a:p>
        </p:txBody>
      </p:sp>
      <p:pic>
        <p:nvPicPr>
          <p:cNvPr id="4" name="Online Media 3" title="KBS 한국의 유산  도산 안창호 선생 편">
            <a:hlinkClick r:id="" action="ppaction://media"/>
            <a:extLst>
              <a:ext uri="{FF2B5EF4-FFF2-40B4-BE49-F238E27FC236}">
                <a16:creationId xmlns:a16="http://schemas.microsoft.com/office/drawing/2014/main" id="{CDBCEAB7-E981-4A86-B60A-8B5D1BE8FC49}"/>
              </a:ext>
            </a:extLst>
          </p:cNvPr>
          <p:cNvPicPr>
            <a:picLocks noGrp="1" noRot="1" noChangeAspect="1"/>
          </p:cNvPicPr>
          <p:nvPr>
            <p:ph idx="1"/>
            <a:videoFile r:link="rId1"/>
          </p:nvPr>
        </p:nvPicPr>
        <p:blipFill>
          <a:blip r:embed="rId6"/>
          <a:stretch>
            <a:fillRect/>
          </a:stretch>
        </p:blipFill>
        <p:spPr>
          <a:xfrm>
            <a:off x="1951348" y="1093509"/>
            <a:ext cx="8795209" cy="5608949"/>
          </a:xfrm>
          <a:prstGeom prst="rect">
            <a:avLst/>
          </a:prstGeom>
        </p:spPr>
      </p:pic>
      <p:pic>
        <p:nvPicPr>
          <p:cNvPr id="3" name="3_11">
            <a:hlinkClick r:id="" action="ppaction://media"/>
            <a:extLst>
              <a:ext uri="{FF2B5EF4-FFF2-40B4-BE49-F238E27FC236}">
                <a16:creationId xmlns:a16="http://schemas.microsoft.com/office/drawing/2014/main" id="{5D6065C2-7794-4501-8D45-7E269673F0A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7576" y="6339261"/>
            <a:ext cx="487363" cy="487363"/>
          </a:xfrm>
          <a:prstGeom prst="rect">
            <a:avLst/>
          </a:prstGeom>
        </p:spPr>
      </p:pic>
    </p:spTree>
    <p:extLst>
      <p:ext uri="{BB962C8B-B14F-4D97-AF65-F5344CB8AC3E}">
        <p14:creationId xmlns:p14="http://schemas.microsoft.com/office/powerpoint/2010/main" val="263010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40991-DEE2-4CD9-B557-C4D5FCA652F9}"/>
              </a:ext>
            </a:extLst>
          </p:cNvPr>
          <p:cNvSpPr>
            <a:spLocks noGrp="1"/>
          </p:cNvSpPr>
          <p:nvPr>
            <p:ph type="title"/>
          </p:nvPr>
        </p:nvSpPr>
        <p:spPr>
          <a:xfrm>
            <a:off x="-1108968" y="1"/>
            <a:ext cx="10353761" cy="1036948"/>
          </a:xfrm>
        </p:spPr>
        <p:txBody>
          <a:bodyPr>
            <a:normAutofit/>
          </a:bodyPr>
          <a:lstStyle/>
          <a:p>
            <a:r>
              <a:rPr lang="ko-KR" altLang="en-US" sz="6000" dirty="0">
                <a:solidFill>
                  <a:schemeClr val="accent2">
                    <a:lumMod val="40000"/>
                    <a:lumOff val="60000"/>
                  </a:schemeClr>
                </a:solidFill>
              </a:rPr>
              <a:t>김구와 윤봉길 </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동영상</a:t>
            </a:r>
            <a:r>
              <a:rPr lang="en-US" altLang="ko-KR" sz="6000" dirty="0">
                <a:solidFill>
                  <a:schemeClr val="accent2">
                    <a:lumMod val="40000"/>
                    <a:lumOff val="60000"/>
                  </a:schemeClr>
                </a:solidFill>
              </a:rPr>
              <a:t>)</a:t>
            </a:r>
            <a:endParaRPr lang="en-US" sz="6000" dirty="0">
              <a:solidFill>
                <a:schemeClr val="accent2">
                  <a:lumMod val="40000"/>
                  <a:lumOff val="60000"/>
                </a:schemeClr>
              </a:solidFill>
            </a:endParaRPr>
          </a:p>
        </p:txBody>
      </p:sp>
      <p:pic>
        <p:nvPicPr>
          <p:cNvPr id="4" name="Online Media 3" title="[무도 결방특집] 무한도전X역사 : 김구와 윤봉길, 위대한 유산">
            <a:hlinkClick r:id="" action="ppaction://media"/>
            <a:extLst>
              <a:ext uri="{FF2B5EF4-FFF2-40B4-BE49-F238E27FC236}">
                <a16:creationId xmlns:a16="http://schemas.microsoft.com/office/drawing/2014/main" id="{B0F18FA7-74F7-4618-AA87-14E3D05AE1FA}"/>
              </a:ext>
            </a:extLst>
          </p:cNvPr>
          <p:cNvPicPr>
            <a:picLocks noGrp="1" noRot="1" noChangeAspect="1"/>
          </p:cNvPicPr>
          <p:nvPr>
            <p:ph idx="1"/>
            <a:videoFile r:link="rId1"/>
          </p:nvPr>
        </p:nvPicPr>
        <p:blipFill>
          <a:blip r:embed="rId6"/>
          <a:stretch>
            <a:fillRect/>
          </a:stretch>
        </p:blipFill>
        <p:spPr>
          <a:xfrm>
            <a:off x="1562834" y="859967"/>
            <a:ext cx="9066332" cy="5998032"/>
          </a:xfrm>
          <a:prstGeom prst="rect">
            <a:avLst/>
          </a:prstGeom>
        </p:spPr>
      </p:pic>
      <p:pic>
        <p:nvPicPr>
          <p:cNvPr id="3" name="3_12">
            <a:hlinkClick r:id="" action="ppaction://media"/>
            <a:extLst>
              <a:ext uri="{FF2B5EF4-FFF2-40B4-BE49-F238E27FC236}">
                <a16:creationId xmlns:a16="http://schemas.microsoft.com/office/drawing/2014/main" id="{8CCAAA78-B645-40FD-AFB5-930E674E7D6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35859" y="6370636"/>
            <a:ext cx="487363" cy="487363"/>
          </a:xfrm>
          <a:prstGeom prst="rect">
            <a:avLst/>
          </a:prstGeom>
        </p:spPr>
      </p:pic>
    </p:spTree>
    <p:extLst>
      <p:ext uri="{BB962C8B-B14F-4D97-AF65-F5344CB8AC3E}">
        <p14:creationId xmlns:p14="http://schemas.microsoft.com/office/powerpoint/2010/main" val="284633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9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E93A8-B631-449C-AE04-22893728DA36}"/>
              </a:ext>
            </a:extLst>
          </p:cNvPr>
          <p:cNvSpPr>
            <a:spLocks noGrp="1"/>
          </p:cNvSpPr>
          <p:nvPr>
            <p:ph type="title"/>
          </p:nvPr>
        </p:nvSpPr>
        <p:spPr>
          <a:xfrm>
            <a:off x="0" y="0"/>
            <a:ext cx="10353761" cy="1194955"/>
          </a:xfrm>
        </p:spPr>
        <p:txBody>
          <a:bodyPr>
            <a:normAutofit/>
          </a:bodyPr>
          <a:lstStyle/>
          <a:p>
            <a:pPr algn="l"/>
            <a:r>
              <a:rPr lang="ko-KR" altLang="en-US" sz="6000" dirty="0">
                <a:solidFill>
                  <a:schemeClr val="accent2">
                    <a:lumMod val="40000"/>
                    <a:lumOff val="60000"/>
                  </a:schemeClr>
                </a:solidFill>
                <a:effectLst/>
              </a:rPr>
              <a:t>한민족의 해외 이주</a:t>
            </a:r>
            <a:endParaRPr lang="en-US" sz="6000" dirty="0">
              <a:solidFill>
                <a:schemeClr val="accent2">
                  <a:lumMod val="40000"/>
                  <a:lumOff val="60000"/>
                </a:schemeClr>
              </a:solidFill>
              <a:effectLst/>
            </a:endParaRPr>
          </a:p>
        </p:txBody>
      </p:sp>
      <p:pic>
        <p:nvPicPr>
          <p:cNvPr id="4" name="image3.png">
            <a:extLst>
              <a:ext uri="{FF2B5EF4-FFF2-40B4-BE49-F238E27FC236}">
                <a16:creationId xmlns:a16="http://schemas.microsoft.com/office/drawing/2014/main" id="{4BFB17B0-F0B9-4010-954A-C83053A9F503}"/>
              </a:ext>
            </a:extLst>
          </p:cNvPr>
          <p:cNvPicPr>
            <a:picLocks noGrp="1"/>
          </p:cNvPicPr>
          <p:nvPr>
            <p:ph idx="1"/>
          </p:nvPr>
        </p:nvPicPr>
        <p:blipFill rotWithShape="1">
          <a:blip r:embed="rId5"/>
          <a:srcRect t="10492" r="735"/>
          <a:stretch/>
        </p:blipFill>
        <p:spPr>
          <a:xfrm>
            <a:off x="1365568" y="1047470"/>
            <a:ext cx="9413268" cy="5810530"/>
          </a:xfrm>
          <a:prstGeom prst="rect">
            <a:avLst/>
          </a:prstGeom>
          <a:ln/>
        </p:spPr>
      </p:pic>
      <p:pic>
        <p:nvPicPr>
          <p:cNvPr id="3" name="2_2">
            <a:hlinkClick r:id="" action="ppaction://media"/>
            <a:extLst>
              <a:ext uri="{FF2B5EF4-FFF2-40B4-BE49-F238E27FC236}">
                <a16:creationId xmlns:a16="http://schemas.microsoft.com/office/drawing/2014/main" id="{1E691A53-F440-4A54-A5CF-A13AD00674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5421" y="6370637"/>
            <a:ext cx="487363" cy="487363"/>
          </a:xfrm>
          <a:prstGeom prst="rect">
            <a:avLst/>
          </a:prstGeom>
        </p:spPr>
      </p:pic>
    </p:spTree>
    <p:extLst>
      <p:ext uri="{BB962C8B-B14F-4D97-AF65-F5344CB8AC3E}">
        <p14:creationId xmlns:p14="http://schemas.microsoft.com/office/powerpoint/2010/main" val="82329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C83C4-B123-44CB-95FA-04DBCE15D1FF}"/>
              </a:ext>
            </a:extLst>
          </p:cNvPr>
          <p:cNvSpPr>
            <a:spLocks noGrp="1"/>
          </p:cNvSpPr>
          <p:nvPr>
            <p:ph type="title"/>
          </p:nvPr>
        </p:nvSpPr>
        <p:spPr>
          <a:xfrm>
            <a:off x="1" y="154257"/>
            <a:ext cx="6372520" cy="2664357"/>
          </a:xfrm>
        </p:spPr>
        <p:txBody>
          <a:bodyPr>
            <a:noAutofit/>
          </a:bodyPr>
          <a:lstStyle/>
          <a:p>
            <a:pPr algn="l"/>
            <a:r>
              <a:rPr lang="ko-KR" altLang="en-US" sz="6000" dirty="0">
                <a:solidFill>
                  <a:schemeClr val="accent2">
                    <a:lumMod val="40000"/>
                    <a:lumOff val="60000"/>
                  </a:schemeClr>
                </a:solidFill>
              </a:rPr>
              <a:t>한민족의 중국</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러시아</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일본</a:t>
            </a:r>
            <a:br>
              <a:rPr lang="en-US" altLang="ko-KR" sz="6000" dirty="0">
                <a:solidFill>
                  <a:schemeClr val="accent2">
                    <a:lumMod val="40000"/>
                    <a:lumOff val="60000"/>
                  </a:schemeClr>
                </a:solidFill>
              </a:rPr>
            </a:br>
            <a:r>
              <a:rPr lang="ko-KR" altLang="en-US" sz="6000" dirty="0">
                <a:solidFill>
                  <a:schemeClr val="accent2">
                    <a:lumMod val="40000"/>
                    <a:lumOff val="60000"/>
                  </a:schemeClr>
                </a:solidFill>
              </a:rPr>
              <a:t>으로의 이주</a:t>
            </a:r>
            <a:endParaRPr lang="en-US" sz="6000" dirty="0">
              <a:solidFill>
                <a:schemeClr val="accent2">
                  <a:lumMod val="40000"/>
                  <a:lumOff val="60000"/>
                </a:schemeClr>
              </a:solidFill>
            </a:endParaRPr>
          </a:p>
        </p:txBody>
      </p:sp>
      <p:sp>
        <p:nvSpPr>
          <p:cNvPr id="4" name="Content Placeholder 3">
            <a:extLst>
              <a:ext uri="{FF2B5EF4-FFF2-40B4-BE49-F238E27FC236}">
                <a16:creationId xmlns:a16="http://schemas.microsoft.com/office/drawing/2014/main" id="{02AB4700-2ABA-4314-A8A0-2B98CFD0CA29}"/>
              </a:ext>
            </a:extLst>
          </p:cNvPr>
          <p:cNvSpPr>
            <a:spLocks noGrp="1"/>
          </p:cNvSpPr>
          <p:nvPr>
            <p:ph sz="half" idx="2"/>
          </p:nvPr>
        </p:nvSpPr>
        <p:spPr>
          <a:xfrm>
            <a:off x="8936181" y="2088319"/>
            <a:ext cx="2331375" cy="3702881"/>
          </a:xfrm>
        </p:spPr>
        <p:txBody>
          <a:bodyPr/>
          <a:lstStyle/>
          <a:p>
            <a:endParaRPr lang="en-US" dirty="0"/>
          </a:p>
        </p:txBody>
      </p:sp>
      <p:pic>
        <p:nvPicPr>
          <p:cNvPr id="5" name="image4.jpg">
            <a:extLst>
              <a:ext uri="{FF2B5EF4-FFF2-40B4-BE49-F238E27FC236}">
                <a16:creationId xmlns:a16="http://schemas.microsoft.com/office/drawing/2014/main" id="{18009253-112C-4382-9BF8-60DD750A606A}"/>
              </a:ext>
            </a:extLst>
          </p:cNvPr>
          <p:cNvPicPr>
            <a:picLocks noGrp="1"/>
          </p:cNvPicPr>
          <p:nvPr>
            <p:ph sz="half" idx="1"/>
          </p:nvPr>
        </p:nvPicPr>
        <p:blipFill>
          <a:blip r:embed="rId5"/>
          <a:srcRect r="1086"/>
          <a:stretch>
            <a:fillRect/>
          </a:stretch>
        </p:blipFill>
        <p:spPr>
          <a:xfrm>
            <a:off x="6096000" y="77128"/>
            <a:ext cx="5733143" cy="6703743"/>
          </a:xfrm>
          <a:prstGeom prst="rect">
            <a:avLst/>
          </a:prstGeom>
          <a:ln/>
        </p:spPr>
      </p:pic>
      <p:pic>
        <p:nvPicPr>
          <p:cNvPr id="3" name="3_3">
            <a:hlinkClick r:id="" action="ppaction://media"/>
            <a:extLst>
              <a:ext uri="{FF2B5EF4-FFF2-40B4-BE49-F238E27FC236}">
                <a16:creationId xmlns:a16="http://schemas.microsoft.com/office/drawing/2014/main" id="{3AA2A1B4-3DE8-4698-A516-267776A4CB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9175" y="6280061"/>
            <a:ext cx="487363" cy="487363"/>
          </a:xfrm>
          <a:prstGeom prst="rect">
            <a:avLst/>
          </a:prstGeom>
        </p:spPr>
      </p:pic>
    </p:spTree>
    <p:extLst>
      <p:ext uri="{BB962C8B-B14F-4D97-AF65-F5344CB8AC3E}">
        <p14:creationId xmlns:p14="http://schemas.microsoft.com/office/powerpoint/2010/main" val="310545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ED44C-03BC-43E0-B24A-6FB88AB2D649}"/>
              </a:ext>
            </a:extLst>
          </p:cNvPr>
          <p:cNvSpPr>
            <a:spLocks noGrp="1"/>
          </p:cNvSpPr>
          <p:nvPr>
            <p:ph type="title"/>
          </p:nvPr>
        </p:nvSpPr>
        <p:spPr>
          <a:xfrm>
            <a:off x="0" y="321464"/>
            <a:ext cx="10353761" cy="1326321"/>
          </a:xfrm>
        </p:spPr>
        <p:txBody>
          <a:bodyPr>
            <a:noAutofit/>
          </a:bodyPr>
          <a:lstStyle/>
          <a:p>
            <a:pPr algn="l"/>
            <a:r>
              <a:rPr lang="ko-KR" altLang="en-US" sz="6000" dirty="0">
                <a:solidFill>
                  <a:schemeClr val="accent2">
                    <a:lumMod val="40000"/>
                    <a:lumOff val="60000"/>
                  </a:schemeClr>
                </a:solidFill>
                <a:effectLst/>
              </a:rPr>
              <a:t>한인들의 미대륙 진출과 독립운동</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1A47FA12-328C-44FF-BC8B-1DF9470F1D76}"/>
              </a:ext>
            </a:extLst>
          </p:cNvPr>
          <p:cNvSpPr>
            <a:spLocks noGrp="1"/>
          </p:cNvSpPr>
          <p:nvPr>
            <p:ph idx="1"/>
          </p:nvPr>
        </p:nvSpPr>
        <p:spPr>
          <a:xfrm>
            <a:off x="0" y="1938427"/>
            <a:ext cx="11107893" cy="3656553"/>
          </a:xfrm>
        </p:spPr>
        <p:txBody>
          <a:bodyPr/>
          <a:lstStyle/>
          <a:p>
            <a:pPr lvl="0" fontAlgn="base">
              <a:buFont typeface="Wingdings" panose="05000000000000000000" pitchFamily="2" charset="2"/>
              <a:buChar char="Ø"/>
            </a:pPr>
            <a:r>
              <a:rPr lang="ko-KR" altLang="en-US" dirty="0">
                <a:effectLst/>
              </a:rPr>
              <a:t> </a:t>
            </a:r>
            <a:r>
              <a:rPr lang="ko-KR" altLang="en-US" sz="2300" b="1" dirty="0">
                <a:solidFill>
                  <a:srgbClr val="00FF00"/>
                </a:solidFill>
                <a:effectLst/>
              </a:rPr>
              <a:t>샌프란시스코를 중심으로 한 서부지역</a:t>
            </a:r>
            <a:r>
              <a:rPr lang="en-US" altLang="ko-KR" sz="2300" b="1" dirty="0">
                <a:solidFill>
                  <a:srgbClr val="00FF00"/>
                </a:solidFill>
                <a:effectLst/>
              </a:rPr>
              <a:t> </a:t>
            </a:r>
            <a:r>
              <a:rPr lang="en-US" altLang="ko-KR" sz="2300" dirty="0">
                <a:effectLst/>
              </a:rPr>
              <a:t>: </a:t>
            </a:r>
            <a:r>
              <a:rPr lang="ko-KR" altLang="en-US" sz="2300" dirty="0">
                <a:effectLst/>
              </a:rPr>
              <a:t>활발한 독립운동이 이루어졌음</a:t>
            </a:r>
            <a:endParaRPr lang="en-US" sz="2300" dirty="0">
              <a:effectLst/>
            </a:endParaRPr>
          </a:p>
          <a:p>
            <a:pPr marL="0" lvl="0" indent="0" fontAlgn="base">
              <a:buNone/>
            </a:pPr>
            <a:r>
              <a:rPr lang="en-US" altLang="ko-KR" sz="2300" dirty="0">
                <a:effectLst/>
              </a:rPr>
              <a:t>   </a:t>
            </a:r>
            <a:r>
              <a:rPr lang="ko-KR" altLang="en-US" sz="2300" dirty="0">
                <a:effectLst/>
              </a:rPr>
              <a:t>장인환</a:t>
            </a:r>
            <a:r>
              <a:rPr lang="en-US" sz="2300" dirty="0">
                <a:effectLst/>
              </a:rPr>
              <a:t>, </a:t>
            </a:r>
            <a:r>
              <a:rPr lang="ko-KR" altLang="en-US" sz="2300" dirty="0">
                <a:effectLst/>
              </a:rPr>
              <a:t>전명운 열사의 투쟁과 구명 운동</a:t>
            </a:r>
            <a:endParaRPr lang="en-US" sz="2300" dirty="0">
              <a:effectLst/>
            </a:endParaRPr>
          </a:p>
          <a:p>
            <a:pPr lvl="0" fontAlgn="base">
              <a:buFont typeface="Wingdings" panose="05000000000000000000" pitchFamily="2" charset="2"/>
              <a:buChar char="Ø"/>
            </a:pPr>
            <a:r>
              <a:rPr lang="ko-KR" altLang="en-US" sz="2300" dirty="0">
                <a:effectLst/>
              </a:rPr>
              <a:t> </a:t>
            </a:r>
            <a:r>
              <a:rPr lang="ko-KR" altLang="en-US" sz="2300" b="1" dirty="0">
                <a:solidFill>
                  <a:srgbClr val="00FF00"/>
                </a:solidFill>
                <a:effectLst/>
              </a:rPr>
              <a:t>워싱턴 </a:t>
            </a:r>
            <a:r>
              <a:rPr lang="en-US" altLang="ko-KR" sz="2300" b="1" dirty="0">
                <a:solidFill>
                  <a:srgbClr val="00FF00"/>
                </a:solidFill>
                <a:effectLst/>
              </a:rPr>
              <a:t>D.C.</a:t>
            </a:r>
            <a:r>
              <a:rPr lang="ko-KR" altLang="en-US" sz="2300" b="1" dirty="0">
                <a:solidFill>
                  <a:srgbClr val="00FF00"/>
                </a:solidFill>
                <a:effectLst/>
              </a:rPr>
              <a:t>를 중심으로 한 동부지역</a:t>
            </a:r>
            <a:r>
              <a:rPr lang="en-US" altLang="ko-KR" sz="2300" b="1" dirty="0">
                <a:solidFill>
                  <a:srgbClr val="00FF00"/>
                </a:solidFill>
                <a:effectLst/>
              </a:rPr>
              <a:t> </a:t>
            </a:r>
            <a:r>
              <a:rPr lang="en-US" altLang="ko-KR" sz="2300" dirty="0">
                <a:effectLst/>
              </a:rPr>
              <a:t>:</a:t>
            </a:r>
            <a:r>
              <a:rPr lang="en-US" sz="2300" dirty="0">
                <a:effectLst/>
              </a:rPr>
              <a:t> </a:t>
            </a:r>
            <a:r>
              <a:rPr lang="ko-KR" altLang="en-US" sz="2300" dirty="0">
                <a:effectLst/>
              </a:rPr>
              <a:t>서재필 선생과 같은 망명가들과 </a:t>
            </a:r>
            <a:endParaRPr lang="en-US" altLang="ko-KR" sz="2300" dirty="0">
              <a:effectLst/>
            </a:endParaRPr>
          </a:p>
          <a:p>
            <a:pPr marL="0" lvl="0" indent="0" fontAlgn="base">
              <a:buNone/>
            </a:pPr>
            <a:r>
              <a:rPr lang="en-US" altLang="ko-KR" sz="2300" dirty="0">
                <a:effectLst/>
              </a:rPr>
              <a:t>   </a:t>
            </a:r>
            <a:r>
              <a:rPr lang="ko-KR" altLang="en-US" sz="2300" dirty="0">
                <a:effectLst/>
              </a:rPr>
              <a:t>한국에서 온 유학생들 중심의 독립 활동</a:t>
            </a:r>
            <a:endParaRPr lang="en-US" sz="2300" dirty="0">
              <a:effectLst/>
            </a:endParaRPr>
          </a:p>
          <a:p>
            <a:endParaRPr lang="en-US" dirty="0"/>
          </a:p>
        </p:txBody>
      </p:sp>
      <p:pic>
        <p:nvPicPr>
          <p:cNvPr id="1028" name="Picture 4" descr="Image result for ì¥ì¸í">
            <a:extLst>
              <a:ext uri="{FF2B5EF4-FFF2-40B4-BE49-F238E27FC236}">
                <a16:creationId xmlns:a16="http://schemas.microsoft.com/office/drawing/2014/main" id="{30FCDA84-DDB9-4B9C-9AEE-1B07EEF554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759" y="4152897"/>
            <a:ext cx="2007138" cy="200835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Image result for ì¥ì¸í">
            <a:extLst>
              <a:ext uri="{FF2B5EF4-FFF2-40B4-BE49-F238E27FC236}">
                <a16:creationId xmlns:a16="http://schemas.microsoft.com/office/drawing/2014/main" id="{290C4089-94B8-454D-B0F2-74DBB053DC12}"/>
              </a:ext>
            </a:extLst>
          </p:cNvPr>
          <p:cNvSpPr>
            <a:spLocks noChangeAspect="1" noChangeArrowheads="1"/>
          </p:cNvSpPr>
          <p:nvPr/>
        </p:nvSpPr>
        <p:spPr bwMode="auto">
          <a:xfrm>
            <a:off x="5943599" y="3276599"/>
            <a:ext cx="1752599" cy="175259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Image result for ì¥ì¸í">
            <a:extLst>
              <a:ext uri="{FF2B5EF4-FFF2-40B4-BE49-F238E27FC236}">
                <a16:creationId xmlns:a16="http://schemas.microsoft.com/office/drawing/2014/main" id="{4EA27693-1C7A-4255-B7D5-968AA203842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Image result for ì¥ì¸í">
            <a:extLst>
              <a:ext uri="{FF2B5EF4-FFF2-40B4-BE49-F238E27FC236}">
                <a16:creationId xmlns:a16="http://schemas.microsoft.com/office/drawing/2014/main" id="{A9C8827A-B033-4259-8411-159FF801F6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5597" y="4152898"/>
            <a:ext cx="1945711" cy="200835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4A71DAD-7F03-42D9-8A28-47A0D0185522}"/>
              </a:ext>
            </a:extLst>
          </p:cNvPr>
          <p:cNvSpPr/>
          <p:nvPr/>
        </p:nvSpPr>
        <p:spPr>
          <a:xfrm>
            <a:off x="2501068" y="6222738"/>
            <a:ext cx="1800520" cy="4257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000" b="1" dirty="0">
                <a:solidFill>
                  <a:srgbClr val="FF0000"/>
                </a:solidFill>
              </a:rPr>
              <a:t>장인환</a:t>
            </a:r>
            <a:r>
              <a:rPr lang="ko-KR" altLang="en-US" dirty="0"/>
              <a:t>       </a:t>
            </a:r>
            <a:endParaRPr lang="en-US" dirty="0"/>
          </a:p>
        </p:txBody>
      </p:sp>
      <p:sp>
        <p:nvSpPr>
          <p:cNvPr id="7" name="Rectangle 6">
            <a:extLst>
              <a:ext uri="{FF2B5EF4-FFF2-40B4-BE49-F238E27FC236}">
                <a16:creationId xmlns:a16="http://schemas.microsoft.com/office/drawing/2014/main" id="{AB76FE2F-AC4A-4ED8-B987-B1E0361BCA7D}"/>
              </a:ext>
            </a:extLst>
          </p:cNvPr>
          <p:cNvSpPr/>
          <p:nvPr/>
        </p:nvSpPr>
        <p:spPr>
          <a:xfrm>
            <a:off x="5327747" y="6260054"/>
            <a:ext cx="1621410" cy="351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000" b="1" dirty="0">
                <a:solidFill>
                  <a:srgbClr val="FF0000"/>
                </a:solidFill>
              </a:rPr>
              <a:t>전명운</a:t>
            </a:r>
            <a:endParaRPr lang="en-US" sz="2000" b="1" dirty="0">
              <a:solidFill>
                <a:srgbClr val="FF0000"/>
              </a:solidFill>
            </a:endParaRPr>
          </a:p>
        </p:txBody>
      </p:sp>
      <p:sp>
        <p:nvSpPr>
          <p:cNvPr id="8" name="Rectangle 7">
            <a:extLst>
              <a:ext uri="{FF2B5EF4-FFF2-40B4-BE49-F238E27FC236}">
                <a16:creationId xmlns:a16="http://schemas.microsoft.com/office/drawing/2014/main" id="{59B34B88-467B-49FA-96B0-AC79CDD14AB4}"/>
              </a:ext>
            </a:extLst>
          </p:cNvPr>
          <p:cNvSpPr/>
          <p:nvPr/>
        </p:nvSpPr>
        <p:spPr>
          <a:xfrm>
            <a:off x="7945463" y="6222738"/>
            <a:ext cx="1475872" cy="476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000" b="1" dirty="0">
                <a:solidFill>
                  <a:srgbClr val="FF0000"/>
                </a:solidFill>
              </a:rPr>
              <a:t>서재필</a:t>
            </a:r>
            <a:endParaRPr lang="en-US" sz="2000" b="1" dirty="0">
              <a:solidFill>
                <a:srgbClr val="FF0000"/>
              </a:solidFill>
            </a:endParaRPr>
          </a:p>
        </p:txBody>
      </p:sp>
      <p:pic>
        <p:nvPicPr>
          <p:cNvPr id="1026" name="Picture 2" descr="Image result for ìì¬í">
            <a:extLst>
              <a:ext uri="{FF2B5EF4-FFF2-40B4-BE49-F238E27FC236}">
                <a16:creationId xmlns:a16="http://schemas.microsoft.com/office/drawing/2014/main" id="{491234DF-B71D-4BE9-A723-E7F134350F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78685" y="4152898"/>
            <a:ext cx="1542650" cy="2008355"/>
          </a:xfrm>
          <a:prstGeom prst="rect">
            <a:avLst/>
          </a:prstGeom>
          <a:noFill/>
          <a:extLst>
            <a:ext uri="{909E8E84-426E-40DD-AFC4-6F175D3DCCD1}">
              <a14:hiddenFill xmlns:a14="http://schemas.microsoft.com/office/drawing/2010/main">
                <a:solidFill>
                  <a:srgbClr val="FFFFFF"/>
                </a:solidFill>
              </a14:hiddenFill>
            </a:ext>
          </a:extLst>
        </p:spPr>
      </p:pic>
      <p:pic>
        <p:nvPicPr>
          <p:cNvPr id="9" name="3_4">
            <a:hlinkClick r:id="" action="ppaction://media"/>
            <a:extLst>
              <a:ext uri="{FF2B5EF4-FFF2-40B4-BE49-F238E27FC236}">
                <a16:creationId xmlns:a16="http://schemas.microsoft.com/office/drawing/2014/main" id="{4B2328DC-987C-4F8F-A0EE-9C85F831C99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1767" y="6292854"/>
            <a:ext cx="487363" cy="487363"/>
          </a:xfrm>
          <a:prstGeom prst="rect">
            <a:avLst/>
          </a:prstGeom>
        </p:spPr>
      </p:pic>
    </p:spTree>
    <p:extLst>
      <p:ext uri="{BB962C8B-B14F-4D97-AF65-F5344CB8AC3E}">
        <p14:creationId xmlns:p14="http://schemas.microsoft.com/office/powerpoint/2010/main" val="150378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6E629-0B12-4173-9BE6-7BBED499B416}"/>
              </a:ext>
            </a:extLst>
          </p:cNvPr>
          <p:cNvSpPr>
            <a:spLocks noGrp="1"/>
          </p:cNvSpPr>
          <p:nvPr>
            <p:ph type="title"/>
          </p:nvPr>
        </p:nvSpPr>
        <p:spPr>
          <a:xfrm>
            <a:off x="0" y="275772"/>
            <a:ext cx="10811015" cy="1326321"/>
          </a:xfrm>
        </p:spPr>
        <p:txBody>
          <a:bodyPr>
            <a:noAutofit/>
          </a:bodyPr>
          <a:lstStyle/>
          <a:p>
            <a:pPr algn="l"/>
            <a:r>
              <a:rPr lang="ko-KR" altLang="en-US" sz="6000" dirty="0">
                <a:solidFill>
                  <a:schemeClr val="accent2">
                    <a:lumMod val="40000"/>
                    <a:lumOff val="60000"/>
                  </a:schemeClr>
                </a:solidFill>
                <a:effectLst/>
              </a:rPr>
              <a:t>한인자유대회</a:t>
            </a:r>
            <a:br>
              <a:rPr lang="en-US" altLang="ko-KR" sz="6000" dirty="0">
                <a:solidFill>
                  <a:schemeClr val="accent2">
                    <a:lumMod val="40000"/>
                    <a:lumOff val="60000"/>
                  </a:schemeClr>
                </a:solidFill>
                <a:effectLst/>
              </a:rPr>
            </a:br>
            <a:r>
              <a:rPr lang="en-US" altLang="ko-KR" sz="6000" dirty="0">
                <a:solidFill>
                  <a:schemeClr val="accent2">
                    <a:lumMod val="40000"/>
                    <a:lumOff val="60000"/>
                  </a:schemeClr>
                </a:solidFill>
                <a:effectLst/>
              </a:rPr>
              <a:t>- </a:t>
            </a:r>
            <a:r>
              <a:rPr lang="ko-KR" altLang="en-US" sz="4800" dirty="0">
                <a:solidFill>
                  <a:schemeClr val="accent2">
                    <a:lumMod val="40000"/>
                    <a:lumOff val="60000"/>
                  </a:schemeClr>
                </a:solidFill>
                <a:effectLst/>
              </a:rPr>
              <a:t>필라델피아 </a:t>
            </a:r>
            <a:r>
              <a:rPr lang="en-US" altLang="ko-KR" sz="4800" dirty="0">
                <a:solidFill>
                  <a:schemeClr val="accent2">
                    <a:lumMod val="40000"/>
                    <a:lumOff val="60000"/>
                  </a:schemeClr>
                </a:solidFill>
                <a:effectLst/>
              </a:rPr>
              <a:t>(1919</a:t>
            </a:r>
            <a:r>
              <a:rPr lang="ko-KR" altLang="en-US" sz="4800" dirty="0">
                <a:solidFill>
                  <a:schemeClr val="accent2">
                    <a:lumMod val="40000"/>
                    <a:lumOff val="60000"/>
                  </a:schemeClr>
                </a:solidFill>
                <a:effectLst/>
              </a:rPr>
              <a:t>년 </a:t>
            </a:r>
            <a:r>
              <a:rPr lang="en-US" altLang="ko-KR" sz="4800" dirty="0">
                <a:solidFill>
                  <a:schemeClr val="accent2">
                    <a:lumMod val="40000"/>
                    <a:lumOff val="60000"/>
                  </a:schemeClr>
                </a:solidFill>
                <a:effectLst/>
              </a:rPr>
              <a:t>4</a:t>
            </a:r>
            <a:r>
              <a:rPr lang="ko-KR" altLang="en-US" sz="4800" dirty="0">
                <a:solidFill>
                  <a:schemeClr val="accent2">
                    <a:lumMod val="40000"/>
                    <a:lumOff val="60000"/>
                  </a:schemeClr>
                </a:solidFill>
                <a:effectLst/>
              </a:rPr>
              <a:t>월 </a:t>
            </a:r>
            <a:r>
              <a:rPr lang="en-US" altLang="ko-KR" sz="4800" dirty="0">
                <a:solidFill>
                  <a:schemeClr val="accent2">
                    <a:lumMod val="40000"/>
                    <a:lumOff val="60000"/>
                  </a:schemeClr>
                </a:solidFill>
                <a:effectLst/>
              </a:rPr>
              <a:t>16</a:t>
            </a:r>
            <a:r>
              <a:rPr lang="ko-KR" altLang="en-US" sz="4800" dirty="0">
                <a:solidFill>
                  <a:schemeClr val="accent2">
                    <a:lumMod val="40000"/>
                    <a:lumOff val="60000"/>
                  </a:schemeClr>
                </a:solidFill>
                <a:effectLst/>
              </a:rPr>
              <a:t>일</a:t>
            </a:r>
            <a:r>
              <a:rPr lang="en-US" altLang="ko-KR" sz="4800" dirty="0">
                <a:solidFill>
                  <a:schemeClr val="accent2">
                    <a:lumMod val="40000"/>
                    <a:lumOff val="60000"/>
                  </a:schemeClr>
                </a:solidFill>
                <a:effectLst/>
              </a:rPr>
              <a:t>) </a:t>
            </a:r>
            <a:endParaRPr lang="en-US" sz="4800" dirty="0">
              <a:solidFill>
                <a:schemeClr val="accent2">
                  <a:lumMod val="40000"/>
                  <a:lumOff val="60000"/>
                </a:schemeClr>
              </a:solidFill>
              <a:effectLst/>
            </a:endParaRPr>
          </a:p>
        </p:txBody>
      </p:sp>
      <p:pic>
        <p:nvPicPr>
          <p:cNvPr id="2050" name="Picture 2" descr="Image result for íì¸ìì ëí">
            <a:extLst>
              <a:ext uri="{FF2B5EF4-FFF2-40B4-BE49-F238E27FC236}">
                <a16:creationId xmlns:a16="http://schemas.microsoft.com/office/drawing/2014/main" id="{2AF2692E-3BD4-4B86-86B6-2CF535D36B55}"/>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6387950" y="1813637"/>
            <a:ext cx="5342137" cy="432690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íë¼ë¸í¼ì íì¸ëí">
            <a:extLst>
              <a:ext uri="{FF2B5EF4-FFF2-40B4-BE49-F238E27FC236}">
                <a16:creationId xmlns:a16="http://schemas.microsoft.com/office/drawing/2014/main" id="{4B9939DC-B569-4B3C-B215-D4786830B9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913" y="1813638"/>
            <a:ext cx="5634087" cy="4326903"/>
          </a:xfrm>
          <a:prstGeom prst="rect">
            <a:avLst/>
          </a:prstGeom>
          <a:noFill/>
          <a:extLst>
            <a:ext uri="{909E8E84-426E-40DD-AFC4-6F175D3DCCD1}">
              <a14:hiddenFill xmlns:a14="http://schemas.microsoft.com/office/drawing/2010/main">
                <a:solidFill>
                  <a:srgbClr val="FFFFFF"/>
                </a:solidFill>
              </a14:hiddenFill>
            </a:ext>
          </a:extLst>
        </p:spPr>
      </p:pic>
      <p:pic>
        <p:nvPicPr>
          <p:cNvPr id="3" name="3_5">
            <a:hlinkClick r:id="" action="ppaction://media"/>
            <a:extLst>
              <a:ext uri="{FF2B5EF4-FFF2-40B4-BE49-F238E27FC236}">
                <a16:creationId xmlns:a16="http://schemas.microsoft.com/office/drawing/2014/main" id="{87EBFFCB-575D-4BA0-8376-1797CBEEBC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18231" y="6338546"/>
            <a:ext cx="487363" cy="487363"/>
          </a:xfrm>
          <a:prstGeom prst="rect">
            <a:avLst/>
          </a:prstGeom>
        </p:spPr>
      </p:pic>
    </p:spTree>
    <p:extLst>
      <p:ext uri="{BB962C8B-B14F-4D97-AF65-F5344CB8AC3E}">
        <p14:creationId xmlns:p14="http://schemas.microsoft.com/office/powerpoint/2010/main" val="363261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0798-A496-4B9B-9EC4-F47D124E1B20}"/>
              </a:ext>
            </a:extLst>
          </p:cNvPr>
          <p:cNvSpPr>
            <a:spLocks noGrp="1"/>
          </p:cNvSpPr>
          <p:nvPr>
            <p:ph type="title"/>
          </p:nvPr>
        </p:nvSpPr>
        <p:spPr>
          <a:xfrm>
            <a:off x="0" y="0"/>
            <a:ext cx="10353761" cy="1326321"/>
          </a:xfrm>
        </p:spPr>
        <p:txBody>
          <a:bodyPr>
            <a:normAutofit/>
          </a:bodyPr>
          <a:lstStyle/>
          <a:p>
            <a:pPr algn="l"/>
            <a:r>
              <a:rPr lang="ko-KR" altLang="en-US" sz="6000" dirty="0">
                <a:solidFill>
                  <a:schemeClr val="accent2">
                    <a:lumMod val="40000"/>
                    <a:lumOff val="60000"/>
                  </a:schemeClr>
                </a:solidFill>
                <a:effectLst/>
              </a:rPr>
              <a:t>한인들의 중남미 이주</a:t>
            </a:r>
            <a:endParaRPr lang="en-US" sz="6000" u="sng"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E41EA32C-C61B-47BA-A618-55F0D9FA7878}"/>
              </a:ext>
            </a:extLst>
          </p:cNvPr>
          <p:cNvSpPr>
            <a:spLocks noGrp="1"/>
          </p:cNvSpPr>
          <p:nvPr>
            <p:ph idx="1"/>
          </p:nvPr>
        </p:nvSpPr>
        <p:spPr>
          <a:xfrm>
            <a:off x="0" y="1637072"/>
            <a:ext cx="7088957" cy="4417364"/>
          </a:xfrm>
        </p:spPr>
        <p:txBody>
          <a:bodyPr>
            <a:normAutofit/>
          </a:bodyPr>
          <a:lstStyle/>
          <a:p>
            <a:pPr lvl="0" fontAlgn="base">
              <a:buFont typeface="Wingdings" panose="05000000000000000000" pitchFamily="2" charset="2"/>
              <a:buChar char="Ø"/>
            </a:pPr>
            <a:r>
              <a:rPr lang="ko-KR" altLang="en-US" sz="2800" b="1" dirty="0">
                <a:solidFill>
                  <a:srgbClr val="00FF00"/>
                </a:solidFill>
                <a:effectLst/>
              </a:rPr>
              <a:t> 멕시코</a:t>
            </a:r>
            <a:r>
              <a:rPr lang="en-US" sz="2800" b="1" dirty="0">
                <a:solidFill>
                  <a:srgbClr val="00FF00"/>
                </a:solidFill>
                <a:effectLst/>
              </a:rPr>
              <a:t> </a:t>
            </a:r>
            <a:r>
              <a:rPr lang="en-US" sz="2800" dirty="0">
                <a:effectLst/>
              </a:rPr>
              <a:t>: 1905</a:t>
            </a:r>
            <a:r>
              <a:rPr lang="ko-KR" altLang="en-US" sz="2800" dirty="0">
                <a:effectLst/>
              </a:rPr>
              <a:t>년</a:t>
            </a:r>
            <a:r>
              <a:rPr lang="en-US" sz="2800" dirty="0">
                <a:effectLst/>
              </a:rPr>
              <a:t> 4</a:t>
            </a:r>
            <a:r>
              <a:rPr lang="ko-KR" altLang="en-US" sz="2800" dirty="0">
                <a:effectLst/>
              </a:rPr>
              <a:t>월</a:t>
            </a:r>
            <a:r>
              <a:rPr lang="en-US" sz="2800" dirty="0">
                <a:effectLst/>
              </a:rPr>
              <a:t> 4</a:t>
            </a:r>
            <a:r>
              <a:rPr lang="ko-KR" altLang="en-US" sz="2800" dirty="0">
                <a:effectLst/>
              </a:rPr>
              <a:t>일</a:t>
            </a:r>
            <a:r>
              <a:rPr lang="en-US" altLang="ko-KR" sz="2800" dirty="0">
                <a:effectLst/>
              </a:rPr>
              <a:t>,</a:t>
            </a:r>
            <a:r>
              <a:rPr lang="en-US" sz="2800" dirty="0">
                <a:effectLst/>
              </a:rPr>
              <a:t> 1,033</a:t>
            </a:r>
            <a:r>
              <a:rPr lang="ko-KR" altLang="en-US" sz="2800" dirty="0">
                <a:effectLst/>
              </a:rPr>
              <a:t>명이 멕시코 유카탄 반도의 </a:t>
            </a:r>
            <a:r>
              <a:rPr lang="ko-KR" altLang="en-US" sz="2800" dirty="0">
                <a:solidFill>
                  <a:srgbClr val="00FF00"/>
                </a:solidFill>
                <a:effectLst/>
              </a:rPr>
              <a:t>에네켄</a:t>
            </a:r>
            <a:r>
              <a:rPr lang="en-US" altLang="ko-KR" sz="2800" dirty="0">
                <a:solidFill>
                  <a:srgbClr val="00FF00"/>
                </a:solidFill>
                <a:effectLst/>
              </a:rPr>
              <a:t>(</a:t>
            </a:r>
            <a:r>
              <a:rPr lang="ko-KR" altLang="en-US" sz="2800" dirty="0">
                <a:solidFill>
                  <a:srgbClr val="00FF00"/>
                </a:solidFill>
                <a:effectLst/>
              </a:rPr>
              <a:t>애니깽</a:t>
            </a:r>
            <a:r>
              <a:rPr lang="en-US" altLang="ko-KR" sz="2800" dirty="0">
                <a:solidFill>
                  <a:srgbClr val="00FF00"/>
                </a:solidFill>
                <a:effectLst/>
              </a:rPr>
              <a:t>)</a:t>
            </a:r>
            <a:r>
              <a:rPr lang="ko-KR" altLang="en-US" sz="2800" dirty="0">
                <a:solidFill>
                  <a:srgbClr val="00FF00"/>
                </a:solidFill>
                <a:effectLst/>
              </a:rPr>
              <a:t> </a:t>
            </a:r>
            <a:r>
              <a:rPr lang="ko-KR" altLang="en-US" sz="2800" dirty="0">
                <a:effectLst/>
              </a:rPr>
              <a:t>농장으로의</a:t>
            </a:r>
            <a:r>
              <a:rPr lang="en-US" sz="2800" dirty="0">
                <a:effectLst/>
              </a:rPr>
              <a:t>  </a:t>
            </a:r>
            <a:r>
              <a:rPr lang="ko-KR" altLang="en-US" sz="2800" dirty="0">
                <a:effectLst/>
              </a:rPr>
              <a:t>대규모 노동이민</a:t>
            </a:r>
            <a:endParaRPr lang="en-US" sz="2800" dirty="0">
              <a:effectLst/>
            </a:endParaRPr>
          </a:p>
          <a:p>
            <a:pPr marL="0" lvl="0" indent="0" fontAlgn="base">
              <a:buNone/>
            </a:pPr>
            <a:endParaRPr lang="en-US" sz="2800" dirty="0">
              <a:effectLst/>
            </a:endParaRPr>
          </a:p>
          <a:p>
            <a:pPr>
              <a:buFont typeface="Wingdings" panose="05000000000000000000" pitchFamily="2" charset="2"/>
              <a:buChar char="Ø"/>
            </a:pPr>
            <a:r>
              <a:rPr lang="ko-KR" altLang="en-US" sz="2800" dirty="0">
                <a:solidFill>
                  <a:srgbClr val="00FF00"/>
                </a:solidFill>
                <a:effectLst/>
              </a:rPr>
              <a:t> </a:t>
            </a:r>
            <a:r>
              <a:rPr lang="ko-KR" altLang="en-US" sz="2800" b="1" dirty="0">
                <a:solidFill>
                  <a:srgbClr val="00FF00"/>
                </a:solidFill>
                <a:effectLst/>
              </a:rPr>
              <a:t>쿠바</a:t>
            </a:r>
            <a:r>
              <a:rPr lang="en-US" sz="2800" dirty="0">
                <a:solidFill>
                  <a:srgbClr val="00FF00"/>
                </a:solidFill>
                <a:effectLst/>
              </a:rPr>
              <a:t> </a:t>
            </a:r>
            <a:r>
              <a:rPr lang="en-US" sz="2800" dirty="0">
                <a:effectLst/>
              </a:rPr>
              <a:t>: 1921</a:t>
            </a:r>
            <a:r>
              <a:rPr lang="ko-KR" altLang="en-US" sz="2800" dirty="0">
                <a:effectLst/>
              </a:rPr>
              <a:t>년 한인</a:t>
            </a:r>
            <a:r>
              <a:rPr lang="en-US" sz="2800" dirty="0">
                <a:effectLst/>
              </a:rPr>
              <a:t> 288</a:t>
            </a:r>
            <a:r>
              <a:rPr lang="ko-KR" altLang="en-US" sz="2800" dirty="0">
                <a:effectLst/>
              </a:rPr>
              <a:t>명이 멕시코에서 쿠바로 이주</a:t>
            </a:r>
            <a:r>
              <a:rPr lang="en-US" sz="2800" dirty="0">
                <a:effectLst/>
              </a:rPr>
              <a:t>. </a:t>
            </a:r>
            <a:r>
              <a:rPr lang="ko-KR" altLang="en-US" sz="2800" dirty="0">
                <a:effectLst/>
              </a:rPr>
              <a:t>설탕 농장 및 도시지역 노동자로 초기 이민 시작</a:t>
            </a:r>
            <a:endParaRPr lang="en-US" sz="2800" dirty="0">
              <a:effectLst/>
            </a:endParaRPr>
          </a:p>
          <a:p>
            <a:endParaRPr lang="en-US" dirty="0"/>
          </a:p>
        </p:txBody>
      </p:sp>
      <p:pic>
        <p:nvPicPr>
          <p:cNvPr id="4" name="Picture 3">
            <a:extLst>
              <a:ext uri="{FF2B5EF4-FFF2-40B4-BE49-F238E27FC236}">
                <a16:creationId xmlns:a16="http://schemas.microsoft.com/office/drawing/2014/main" id="{2B24B53E-F1BD-4789-B98B-1306FD9CFC41}"/>
              </a:ext>
            </a:extLst>
          </p:cNvPr>
          <p:cNvPicPr>
            <a:picLocks noChangeAspect="1"/>
          </p:cNvPicPr>
          <p:nvPr/>
        </p:nvPicPr>
        <p:blipFill>
          <a:blip r:embed="rId5"/>
          <a:stretch>
            <a:fillRect/>
          </a:stretch>
        </p:blipFill>
        <p:spPr>
          <a:xfrm>
            <a:off x="7494309" y="503204"/>
            <a:ext cx="4279769" cy="3419475"/>
          </a:xfrm>
          <a:prstGeom prst="rect">
            <a:avLst/>
          </a:prstGeom>
        </p:spPr>
      </p:pic>
      <p:pic>
        <p:nvPicPr>
          <p:cNvPr id="5" name="Picture 4">
            <a:extLst>
              <a:ext uri="{FF2B5EF4-FFF2-40B4-BE49-F238E27FC236}">
                <a16:creationId xmlns:a16="http://schemas.microsoft.com/office/drawing/2014/main" id="{B813707D-15D2-42A8-8392-BC1E6DFCCFC1}"/>
              </a:ext>
            </a:extLst>
          </p:cNvPr>
          <p:cNvPicPr>
            <a:picLocks noChangeAspect="1"/>
          </p:cNvPicPr>
          <p:nvPr/>
        </p:nvPicPr>
        <p:blipFill>
          <a:blip r:embed="rId6"/>
          <a:stretch>
            <a:fillRect/>
          </a:stretch>
        </p:blipFill>
        <p:spPr>
          <a:xfrm>
            <a:off x="7494309" y="4075522"/>
            <a:ext cx="4279768" cy="2590800"/>
          </a:xfrm>
          <a:prstGeom prst="rect">
            <a:avLst/>
          </a:prstGeom>
        </p:spPr>
      </p:pic>
      <p:pic>
        <p:nvPicPr>
          <p:cNvPr id="6" name="3_6">
            <a:hlinkClick r:id="" action="ppaction://media"/>
            <a:extLst>
              <a:ext uri="{FF2B5EF4-FFF2-40B4-BE49-F238E27FC236}">
                <a16:creationId xmlns:a16="http://schemas.microsoft.com/office/drawing/2014/main" id="{D70C9CDE-7389-43EC-9935-97885D2426F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4241" y="6237230"/>
            <a:ext cx="487363" cy="487363"/>
          </a:xfrm>
          <a:prstGeom prst="rect">
            <a:avLst/>
          </a:prstGeom>
        </p:spPr>
      </p:pic>
    </p:spTree>
    <p:extLst>
      <p:ext uri="{BB962C8B-B14F-4D97-AF65-F5344CB8AC3E}">
        <p14:creationId xmlns:p14="http://schemas.microsoft.com/office/powerpoint/2010/main" val="234948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4373F-DD67-477F-A9B0-4D82B98D9F2C}"/>
              </a:ext>
            </a:extLst>
          </p:cNvPr>
          <p:cNvSpPr>
            <a:spLocks noGrp="1"/>
          </p:cNvSpPr>
          <p:nvPr>
            <p:ph type="title"/>
          </p:nvPr>
        </p:nvSpPr>
        <p:spPr>
          <a:xfrm>
            <a:off x="14143" y="0"/>
            <a:ext cx="7920489" cy="1326321"/>
          </a:xfrm>
        </p:spPr>
        <p:txBody>
          <a:bodyPr>
            <a:normAutofit/>
          </a:bodyPr>
          <a:lstStyle/>
          <a:p>
            <a:r>
              <a:rPr lang="ko-KR" altLang="en-US" sz="6000" dirty="0">
                <a:solidFill>
                  <a:schemeClr val="accent2">
                    <a:lumMod val="40000"/>
                    <a:lumOff val="60000"/>
                  </a:schemeClr>
                </a:solidFill>
                <a:effectLst/>
              </a:rPr>
              <a:t>에네켄</a:t>
            </a:r>
            <a:r>
              <a:rPr lang="en-US" altLang="ko-KR" sz="6000" dirty="0">
                <a:solidFill>
                  <a:schemeClr val="accent2">
                    <a:lumMod val="40000"/>
                    <a:lumOff val="60000"/>
                  </a:schemeClr>
                </a:solidFill>
                <a:effectLst/>
              </a:rPr>
              <a:t>(</a:t>
            </a:r>
            <a:r>
              <a:rPr lang="ko-KR" altLang="en-US" sz="6000" dirty="0">
                <a:solidFill>
                  <a:schemeClr val="accent2">
                    <a:lumMod val="40000"/>
                    <a:lumOff val="60000"/>
                  </a:schemeClr>
                </a:solidFill>
                <a:effectLst/>
              </a:rPr>
              <a:t>애니깽</a:t>
            </a:r>
            <a:r>
              <a:rPr lang="en-US" altLang="ko-KR" sz="6000" dirty="0">
                <a:solidFill>
                  <a:schemeClr val="accent2">
                    <a:lumMod val="40000"/>
                    <a:lumOff val="60000"/>
                  </a:schemeClr>
                </a:solidFill>
                <a:effectLst/>
              </a:rPr>
              <a:t>)(</a:t>
            </a:r>
            <a:r>
              <a:rPr lang="ko-KR" altLang="en-US" sz="6000" dirty="0">
                <a:solidFill>
                  <a:schemeClr val="accent2">
                    <a:lumMod val="40000"/>
                    <a:lumOff val="60000"/>
                  </a:schemeClr>
                </a:solidFill>
                <a:effectLst/>
              </a:rPr>
              <a:t>동영상</a:t>
            </a:r>
            <a:r>
              <a:rPr lang="en-US" altLang="ko-KR" sz="6000" dirty="0">
                <a:solidFill>
                  <a:schemeClr val="accent2">
                    <a:lumMod val="40000"/>
                    <a:lumOff val="60000"/>
                  </a:schemeClr>
                </a:solidFill>
                <a:effectLst/>
              </a:rPr>
              <a:t>)</a:t>
            </a:r>
            <a:endParaRPr lang="en-US" sz="6000" dirty="0">
              <a:solidFill>
                <a:schemeClr val="accent2">
                  <a:lumMod val="40000"/>
                  <a:lumOff val="60000"/>
                </a:schemeClr>
              </a:solidFill>
            </a:endParaRPr>
          </a:p>
        </p:txBody>
      </p:sp>
      <p:pic>
        <p:nvPicPr>
          <p:cNvPr id="4" name="Online Media 3" title="애니깽을 아십니까?">
            <a:hlinkClick r:id="" action="ppaction://media"/>
            <a:extLst>
              <a:ext uri="{FF2B5EF4-FFF2-40B4-BE49-F238E27FC236}">
                <a16:creationId xmlns:a16="http://schemas.microsoft.com/office/drawing/2014/main" id="{129A0B8E-C33E-4D18-B528-59100C4AF930}"/>
              </a:ext>
            </a:extLst>
          </p:cNvPr>
          <p:cNvPicPr>
            <a:picLocks noGrp="1" noRot="1" noChangeAspect="1"/>
          </p:cNvPicPr>
          <p:nvPr>
            <p:ph idx="1"/>
            <a:videoFile r:link="rId1"/>
          </p:nvPr>
        </p:nvPicPr>
        <p:blipFill>
          <a:blip r:embed="rId6"/>
          <a:stretch>
            <a:fillRect/>
          </a:stretch>
        </p:blipFill>
        <p:spPr>
          <a:xfrm>
            <a:off x="1134707" y="1149341"/>
            <a:ext cx="10148727" cy="5708659"/>
          </a:xfrm>
          <a:prstGeom prst="rect">
            <a:avLst/>
          </a:prstGeom>
        </p:spPr>
      </p:pic>
      <p:pic>
        <p:nvPicPr>
          <p:cNvPr id="3" name="3_7">
            <a:hlinkClick r:id="" action="ppaction://media"/>
            <a:extLst>
              <a:ext uri="{FF2B5EF4-FFF2-40B4-BE49-F238E27FC236}">
                <a16:creationId xmlns:a16="http://schemas.microsoft.com/office/drawing/2014/main" id="{CBFF5B2D-707B-4A6C-A8DC-FDB256E9959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53788" y="6370637"/>
            <a:ext cx="487363" cy="487363"/>
          </a:xfrm>
          <a:prstGeom prst="rect">
            <a:avLst/>
          </a:prstGeom>
        </p:spPr>
      </p:pic>
    </p:spTree>
    <p:extLst>
      <p:ext uri="{BB962C8B-B14F-4D97-AF65-F5344CB8AC3E}">
        <p14:creationId xmlns:p14="http://schemas.microsoft.com/office/powerpoint/2010/main" val="374424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6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68417-C122-4E1D-AE41-5697B0D02CB8}"/>
              </a:ext>
            </a:extLst>
          </p:cNvPr>
          <p:cNvSpPr>
            <a:spLocks noGrp="1"/>
          </p:cNvSpPr>
          <p:nvPr>
            <p:ph type="title"/>
          </p:nvPr>
        </p:nvSpPr>
        <p:spPr>
          <a:xfrm>
            <a:off x="-915004" y="249382"/>
            <a:ext cx="9088044" cy="1326321"/>
          </a:xfrm>
        </p:spPr>
        <p:txBody>
          <a:bodyPr>
            <a:noAutofit/>
          </a:bodyPr>
          <a:lstStyle/>
          <a:p>
            <a:r>
              <a:rPr lang="ko-KR" altLang="en-US" sz="6000" dirty="0">
                <a:solidFill>
                  <a:schemeClr val="accent2">
                    <a:lumMod val="40000"/>
                    <a:lumOff val="60000"/>
                  </a:schemeClr>
                </a:solidFill>
                <a:effectLst/>
              </a:rPr>
              <a:t>미대륙 이외의 대표적 동포사회</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4FADD204-201E-48A0-8C77-CAAEFBCC8737}"/>
              </a:ext>
            </a:extLst>
          </p:cNvPr>
          <p:cNvSpPr>
            <a:spLocks noGrp="1"/>
          </p:cNvSpPr>
          <p:nvPr>
            <p:ph idx="1"/>
          </p:nvPr>
        </p:nvSpPr>
        <p:spPr>
          <a:xfrm>
            <a:off x="0" y="2182761"/>
            <a:ext cx="7258639" cy="4425857"/>
          </a:xfrm>
        </p:spPr>
        <p:txBody>
          <a:bodyPr>
            <a:normAutofit/>
          </a:bodyPr>
          <a:lstStyle/>
          <a:p>
            <a:pPr>
              <a:buFont typeface="Wingdings" panose="05000000000000000000" pitchFamily="2" charset="2"/>
              <a:buChar char="Ø"/>
            </a:pPr>
            <a:r>
              <a:rPr lang="ko-KR" altLang="en-US" sz="2800" dirty="0">
                <a:effectLst/>
              </a:rPr>
              <a:t> </a:t>
            </a:r>
            <a:r>
              <a:rPr lang="ko-KR" altLang="en-US" sz="2800" b="1" dirty="0">
                <a:solidFill>
                  <a:srgbClr val="00FF00"/>
                </a:solidFill>
                <a:effectLst/>
              </a:rPr>
              <a:t>중국</a:t>
            </a:r>
            <a:r>
              <a:rPr lang="en-US" sz="2800" dirty="0">
                <a:effectLst/>
              </a:rPr>
              <a:t> : 1919</a:t>
            </a:r>
            <a:r>
              <a:rPr lang="ko-KR" altLang="en-US" sz="2800" dirty="0">
                <a:effectLst/>
              </a:rPr>
              <a:t>년 </a:t>
            </a:r>
            <a:r>
              <a:rPr lang="ko-KR" altLang="en-US" sz="2800" dirty="0">
                <a:solidFill>
                  <a:srgbClr val="00FF00"/>
                </a:solidFill>
                <a:effectLst/>
              </a:rPr>
              <a:t>상해</a:t>
            </a:r>
            <a:r>
              <a:rPr lang="ko-KR" altLang="en-US" sz="2800" dirty="0">
                <a:effectLst/>
              </a:rPr>
              <a:t>에</a:t>
            </a:r>
            <a:r>
              <a:rPr lang="ko-KR" altLang="en-US" sz="2800" dirty="0">
                <a:solidFill>
                  <a:srgbClr val="00FF00"/>
                </a:solidFill>
                <a:effectLst/>
              </a:rPr>
              <a:t> 임시정부</a:t>
            </a:r>
            <a:r>
              <a:rPr lang="ko-KR" altLang="en-US" sz="2800" dirty="0">
                <a:effectLst/>
              </a:rPr>
              <a:t>가 수립됨</a:t>
            </a:r>
            <a:r>
              <a:rPr lang="en-US" sz="2800" dirty="0">
                <a:effectLst/>
              </a:rPr>
              <a:t>.  </a:t>
            </a:r>
            <a:r>
              <a:rPr lang="ko-KR" altLang="en-US" sz="2800" dirty="0">
                <a:effectLst/>
              </a:rPr>
              <a:t>김구선생</a:t>
            </a:r>
            <a:r>
              <a:rPr lang="en-US" sz="2800" dirty="0">
                <a:effectLst/>
              </a:rPr>
              <a:t>, </a:t>
            </a:r>
            <a:r>
              <a:rPr lang="ko-KR" altLang="en-US" sz="2800">
                <a:effectLst/>
              </a:rPr>
              <a:t>윤봉길 열사 등 </a:t>
            </a:r>
            <a:r>
              <a:rPr lang="ko-KR" altLang="en-US" sz="2800" dirty="0">
                <a:effectLst/>
              </a:rPr>
              <a:t>독립운동가들의 중심 활동지역이 됨</a:t>
            </a:r>
            <a:endParaRPr lang="en-US" sz="2800" dirty="0">
              <a:effectLst/>
            </a:endParaRPr>
          </a:p>
          <a:p>
            <a:pPr marL="0" indent="0">
              <a:buNone/>
            </a:pPr>
            <a:endParaRPr lang="en-US" sz="2800" dirty="0">
              <a:effectLst/>
            </a:endParaRPr>
          </a:p>
          <a:p>
            <a:pPr>
              <a:buFont typeface="Wingdings" panose="05000000000000000000" pitchFamily="2" charset="2"/>
              <a:buChar char="Ø"/>
            </a:pPr>
            <a:r>
              <a:rPr lang="ko-KR" altLang="en-US" sz="2800" dirty="0">
                <a:effectLst/>
              </a:rPr>
              <a:t> </a:t>
            </a:r>
            <a:r>
              <a:rPr lang="ko-KR" altLang="en-US" sz="2800" b="1" dirty="0">
                <a:solidFill>
                  <a:srgbClr val="00FF00"/>
                </a:solidFill>
                <a:effectLst/>
              </a:rPr>
              <a:t>연해주</a:t>
            </a:r>
            <a:r>
              <a:rPr lang="en-US" sz="2800" b="1" dirty="0">
                <a:solidFill>
                  <a:srgbClr val="00FF00"/>
                </a:solidFill>
                <a:effectLst/>
              </a:rPr>
              <a:t> </a:t>
            </a:r>
            <a:r>
              <a:rPr lang="ko-KR" altLang="en-US" sz="2800" b="1" dirty="0">
                <a:solidFill>
                  <a:srgbClr val="00FF00"/>
                </a:solidFill>
                <a:effectLst/>
              </a:rPr>
              <a:t>지역</a:t>
            </a:r>
            <a:r>
              <a:rPr lang="en-US" sz="2800" b="1" dirty="0">
                <a:solidFill>
                  <a:srgbClr val="00FF00"/>
                </a:solidFill>
                <a:effectLst/>
              </a:rPr>
              <a:t> </a:t>
            </a:r>
            <a:r>
              <a:rPr lang="en-US" sz="2800" dirty="0">
                <a:effectLst/>
              </a:rPr>
              <a:t>: </a:t>
            </a:r>
            <a:r>
              <a:rPr lang="ko-KR" altLang="en-US" sz="2800" dirty="0">
                <a:effectLst/>
              </a:rPr>
              <a:t>척박한 땅에서 처음으로 논농사 개척</a:t>
            </a:r>
            <a:r>
              <a:rPr lang="en-US" sz="2800" dirty="0">
                <a:effectLst/>
              </a:rPr>
              <a:t>. </a:t>
            </a:r>
            <a:r>
              <a:rPr lang="ko-KR" altLang="en-US" sz="2800" dirty="0">
                <a:effectLst/>
              </a:rPr>
              <a:t>자치구를</a:t>
            </a:r>
            <a:r>
              <a:rPr lang="en-US" sz="2800" dirty="0">
                <a:effectLst/>
              </a:rPr>
              <a:t>  </a:t>
            </a:r>
            <a:r>
              <a:rPr lang="ko-KR" altLang="en-US" sz="2800" dirty="0">
                <a:effectLst/>
              </a:rPr>
              <a:t>형성하여 민족교육</a:t>
            </a:r>
            <a:r>
              <a:rPr lang="en-US" sz="2800" dirty="0">
                <a:effectLst/>
              </a:rPr>
              <a:t>, </a:t>
            </a:r>
            <a:r>
              <a:rPr lang="ko-KR" altLang="en-US" sz="2800" dirty="0">
                <a:effectLst/>
              </a:rPr>
              <a:t>독립운동의 근거지가 됨</a:t>
            </a:r>
            <a:endParaRPr lang="en-US" sz="2800" dirty="0"/>
          </a:p>
        </p:txBody>
      </p:sp>
      <p:pic>
        <p:nvPicPr>
          <p:cNvPr id="4" name="Picture 3">
            <a:extLst>
              <a:ext uri="{FF2B5EF4-FFF2-40B4-BE49-F238E27FC236}">
                <a16:creationId xmlns:a16="http://schemas.microsoft.com/office/drawing/2014/main" id="{B0155AAF-0D18-46AC-917E-081D6309E51C}"/>
              </a:ext>
            </a:extLst>
          </p:cNvPr>
          <p:cNvPicPr>
            <a:picLocks noChangeAspect="1"/>
          </p:cNvPicPr>
          <p:nvPr/>
        </p:nvPicPr>
        <p:blipFill>
          <a:blip r:embed="rId5"/>
          <a:stretch>
            <a:fillRect/>
          </a:stretch>
        </p:blipFill>
        <p:spPr>
          <a:xfrm>
            <a:off x="7343480" y="198343"/>
            <a:ext cx="4669411" cy="6127423"/>
          </a:xfrm>
          <a:prstGeom prst="rect">
            <a:avLst/>
          </a:prstGeom>
        </p:spPr>
      </p:pic>
      <p:sp>
        <p:nvSpPr>
          <p:cNvPr id="5" name="Rectangle 4">
            <a:extLst>
              <a:ext uri="{FF2B5EF4-FFF2-40B4-BE49-F238E27FC236}">
                <a16:creationId xmlns:a16="http://schemas.microsoft.com/office/drawing/2014/main" id="{E8B75E2F-20AB-45BF-AEDF-0BE8B7AA3093}"/>
              </a:ext>
            </a:extLst>
          </p:cNvPr>
          <p:cNvSpPr/>
          <p:nvPr/>
        </p:nvSpPr>
        <p:spPr>
          <a:xfrm>
            <a:off x="7362334" y="6259398"/>
            <a:ext cx="4650557" cy="5986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latin typeface="+mn-ea"/>
              </a:rPr>
              <a:t>1919</a:t>
            </a:r>
            <a:r>
              <a:rPr lang="ko-KR" altLang="en-US" sz="2000" b="1" dirty="0">
                <a:solidFill>
                  <a:srgbClr val="FF0000"/>
                </a:solidFill>
                <a:latin typeface="+mn-ea"/>
              </a:rPr>
              <a:t>년 </a:t>
            </a:r>
            <a:r>
              <a:rPr lang="en-US" altLang="ko-KR" sz="2000" b="1" dirty="0">
                <a:solidFill>
                  <a:srgbClr val="FF0000"/>
                </a:solidFill>
                <a:latin typeface="+mn-ea"/>
              </a:rPr>
              <a:t>4</a:t>
            </a:r>
            <a:r>
              <a:rPr lang="ko-KR" altLang="en-US" sz="2000" b="1" dirty="0">
                <a:solidFill>
                  <a:srgbClr val="FF0000"/>
                </a:solidFill>
                <a:latin typeface="+mn-ea"/>
              </a:rPr>
              <a:t>월 </a:t>
            </a:r>
            <a:r>
              <a:rPr lang="en-US" altLang="ko-KR" sz="2000" b="1" dirty="0">
                <a:solidFill>
                  <a:srgbClr val="FF0000"/>
                </a:solidFill>
                <a:latin typeface="+mn-ea"/>
              </a:rPr>
              <a:t>13</a:t>
            </a:r>
            <a:r>
              <a:rPr lang="ko-KR" altLang="en-US" sz="2000" b="1" dirty="0">
                <a:solidFill>
                  <a:srgbClr val="FF0000"/>
                </a:solidFill>
                <a:latin typeface="+mn-ea"/>
              </a:rPr>
              <a:t>일 상해 임시 정부 수립</a:t>
            </a:r>
            <a:endParaRPr lang="en-US" sz="2000" b="1" dirty="0">
              <a:solidFill>
                <a:srgbClr val="FF0000"/>
              </a:solidFill>
              <a:latin typeface="+mn-ea"/>
            </a:endParaRPr>
          </a:p>
        </p:txBody>
      </p:sp>
      <p:pic>
        <p:nvPicPr>
          <p:cNvPr id="6" name="3_8">
            <a:hlinkClick r:id="" action="ppaction://media"/>
            <a:extLst>
              <a:ext uri="{FF2B5EF4-FFF2-40B4-BE49-F238E27FC236}">
                <a16:creationId xmlns:a16="http://schemas.microsoft.com/office/drawing/2014/main" id="{6198FCA4-BAD6-4E04-B288-B82EB294AC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9109" y="6294390"/>
            <a:ext cx="487363" cy="487363"/>
          </a:xfrm>
          <a:prstGeom prst="rect">
            <a:avLst/>
          </a:prstGeom>
        </p:spPr>
      </p:pic>
    </p:spTree>
    <p:extLst>
      <p:ext uri="{BB962C8B-B14F-4D97-AF65-F5344CB8AC3E}">
        <p14:creationId xmlns:p14="http://schemas.microsoft.com/office/powerpoint/2010/main" val="279674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0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54F08-604E-4D0B-837F-4F817728710E}"/>
              </a:ext>
            </a:extLst>
          </p:cNvPr>
          <p:cNvSpPr>
            <a:spLocks noGrp="1"/>
          </p:cNvSpPr>
          <p:nvPr>
            <p:ph type="title"/>
          </p:nvPr>
        </p:nvSpPr>
        <p:spPr>
          <a:xfrm>
            <a:off x="1" y="0"/>
            <a:ext cx="9448800" cy="1326321"/>
          </a:xfrm>
        </p:spPr>
        <p:txBody>
          <a:bodyPr>
            <a:normAutofit/>
          </a:bodyPr>
          <a:lstStyle/>
          <a:p>
            <a:r>
              <a:rPr lang="ko-KR" altLang="en-US" sz="6000" dirty="0">
                <a:solidFill>
                  <a:schemeClr val="accent2">
                    <a:lumMod val="40000"/>
                    <a:lumOff val="60000"/>
                  </a:schemeClr>
                </a:solidFill>
              </a:rPr>
              <a:t>대한민국 임시 정부</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동영상</a:t>
            </a:r>
            <a:r>
              <a:rPr lang="en-US" altLang="ko-KR" sz="6000" dirty="0">
                <a:solidFill>
                  <a:schemeClr val="accent2">
                    <a:lumMod val="40000"/>
                    <a:lumOff val="60000"/>
                  </a:schemeClr>
                </a:solidFill>
              </a:rPr>
              <a:t>) </a:t>
            </a:r>
            <a:endParaRPr lang="en-US" sz="6000" dirty="0">
              <a:solidFill>
                <a:schemeClr val="accent2">
                  <a:lumMod val="40000"/>
                  <a:lumOff val="60000"/>
                </a:schemeClr>
              </a:solidFill>
            </a:endParaRPr>
          </a:p>
        </p:txBody>
      </p:sp>
      <p:pic>
        <p:nvPicPr>
          <p:cNvPr id="6" name="Online Media 5" title="대한민국 임시정부 수립일 98주년">
            <a:hlinkClick r:id="" action="ppaction://media"/>
            <a:extLst>
              <a:ext uri="{FF2B5EF4-FFF2-40B4-BE49-F238E27FC236}">
                <a16:creationId xmlns:a16="http://schemas.microsoft.com/office/drawing/2014/main" id="{349068A7-4650-469F-A55A-4EFBC08B7664}"/>
              </a:ext>
            </a:extLst>
          </p:cNvPr>
          <p:cNvPicPr>
            <a:picLocks noGrp="1" noRot="1" noChangeAspect="1"/>
          </p:cNvPicPr>
          <p:nvPr>
            <p:ph idx="1"/>
            <a:videoFile r:link="rId1"/>
          </p:nvPr>
        </p:nvPicPr>
        <p:blipFill>
          <a:blip r:embed="rId6"/>
          <a:stretch>
            <a:fillRect/>
          </a:stretch>
        </p:blipFill>
        <p:spPr>
          <a:xfrm>
            <a:off x="982307" y="1105096"/>
            <a:ext cx="10227385" cy="5752904"/>
          </a:xfrm>
          <a:prstGeom prst="rect">
            <a:avLst/>
          </a:prstGeom>
        </p:spPr>
      </p:pic>
      <p:pic>
        <p:nvPicPr>
          <p:cNvPr id="3" name="3_9">
            <a:hlinkClick r:id="" action="ppaction://media"/>
            <a:extLst>
              <a:ext uri="{FF2B5EF4-FFF2-40B4-BE49-F238E27FC236}">
                <a16:creationId xmlns:a16="http://schemas.microsoft.com/office/drawing/2014/main" id="{2FB6D4C8-C488-4296-B0E3-A12EB84DD59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247473" y="6196666"/>
            <a:ext cx="487363" cy="487363"/>
          </a:xfrm>
          <a:prstGeom prst="rect">
            <a:avLst/>
          </a:prstGeom>
        </p:spPr>
      </p:pic>
    </p:spTree>
    <p:extLst>
      <p:ext uri="{BB962C8B-B14F-4D97-AF65-F5344CB8AC3E}">
        <p14:creationId xmlns:p14="http://schemas.microsoft.com/office/powerpoint/2010/main" val="57601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display="0">
                  <p:stCondLst>
                    <p:cond delay="indefinite"/>
                  </p:stCondLst>
                </p:cTn>
                <p:tgtEl>
                  <p:spTgt spid="6"/>
                </p:tgtEl>
              </p:cMediaNode>
            </p:vide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Damask</Template>
  <TotalTime>558</TotalTime>
  <Words>840</Words>
  <Application>Microsoft Office PowerPoint</Application>
  <PresentationFormat>Widescreen</PresentationFormat>
  <Paragraphs>62</Paragraphs>
  <Slides>12</Slides>
  <Notes>12</Notes>
  <HiddenSlides>0</HiddenSlides>
  <MMClips>16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맑은 고딕</vt:lpstr>
      <vt:lpstr>Arial</vt:lpstr>
      <vt:lpstr>Bookman Old Style</vt:lpstr>
      <vt:lpstr>Calibri</vt:lpstr>
      <vt:lpstr>Rockwell</vt:lpstr>
      <vt:lpstr>Wingdings</vt:lpstr>
      <vt:lpstr>Damask</vt:lpstr>
      <vt:lpstr>한인 이민사</vt:lpstr>
      <vt:lpstr>한민족의 해외 이주</vt:lpstr>
      <vt:lpstr>한민족의 중국,러시아,일본 으로의 이주</vt:lpstr>
      <vt:lpstr>한인들의 미대륙 진출과 독립운동</vt:lpstr>
      <vt:lpstr>한인자유대회 - 필라델피아 (1919년 4월 16일) </vt:lpstr>
      <vt:lpstr>한인들의 중남미 이주</vt:lpstr>
      <vt:lpstr>에네켄(애니깽)(동영상)</vt:lpstr>
      <vt:lpstr>미대륙 이외의 대표적 동포사회</vt:lpstr>
      <vt:lpstr>대한민국 임시 정부(동영상) </vt:lpstr>
      <vt:lpstr>대표적인 해외 독립 운동가</vt:lpstr>
      <vt:lpstr>도산 안창호(동영상)</vt:lpstr>
      <vt:lpstr>김구와 윤봉길 (동영상)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고급</dc:title>
  <dc:creator>Lee, Jung Jae</dc:creator>
  <cp:lastModifiedBy>EunJung Jung</cp:lastModifiedBy>
  <cp:revision>105</cp:revision>
  <dcterms:created xsi:type="dcterms:W3CDTF">2018-05-28T15:23:49Z</dcterms:created>
  <dcterms:modified xsi:type="dcterms:W3CDTF">2021-06-01T00:57:31Z</dcterms:modified>
</cp:coreProperties>
</file>